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300" r:id="rId2"/>
    <p:sldId id="301" r:id="rId3"/>
  </p:sldIdLst>
  <p:sldSz cx="7772400" cy="100584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88" userDrawn="1">
          <p15:clr>
            <a:srgbClr val="A4A3A4"/>
          </p15:clr>
        </p15:guide>
        <p15:guide id="2" pos="45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89BAB6E-4C63-BC89-F641-5AC986DA9D72}" name="Ava Severts" initials="AS" userId="S::aseverts@keybridgedc.com::1964ef2e-7c8a-4230-ae3c-cba43a44108b" providerId="AD"/>
  <p188:author id="{61A4E18B-F212-34DE-F9B7-55A3D29A5E25}" name="Jeff Jensen" initials="JJ" userId="S::jjensen@keybridgedc.com::838de822-2a5f-481e-b922-5cd7d5d60226" providerId="AD"/>
  <p188:author id="{959D23CE-CE7F-5455-58EB-51E8B7F81A00}" name="Elliot Danis" initials="ED" userId="S::edanis@keybridgedc.com::40393f48-b518-419b-9fee-0edbe122ca6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43A783"/>
    <a:srgbClr val="55BB97"/>
    <a:srgbClr val="255D49"/>
    <a:srgbClr val="F2F2F2"/>
    <a:srgbClr val="72C7A8"/>
    <a:srgbClr val="0067AB"/>
    <a:srgbClr val="2356A8"/>
    <a:srgbClr val="3772B5"/>
    <a:srgbClr val="4A3D8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2" autoAdjust="0"/>
    <p:restoredTop sz="93589" autoAdjust="0"/>
  </p:normalViewPr>
  <p:slideViewPr>
    <p:cSldViewPr snapToGrid="0">
      <p:cViewPr varScale="1">
        <p:scale>
          <a:sx n="76" d="100"/>
          <a:sy n="76" d="100"/>
        </p:scale>
        <p:origin x="3228" y="102"/>
      </p:cViewPr>
      <p:guideLst>
        <p:guide orient="horz" pos="3888"/>
        <p:guide pos="45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152293111070975E-2"/>
          <c:y val="3.8680137352970115E-2"/>
          <c:w val="0.91059510334645666"/>
          <c:h val="0.82176318334956677"/>
        </c:manualLayout>
      </c:layout>
      <c:barChart>
        <c:barDir val="col"/>
        <c:grouping val="clustered"/>
        <c:varyColors val="0"/>
        <c:ser>
          <c:idx val="0"/>
          <c:order val="0"/>
          <c:tx>
            <c:strRef>
              <c:f>Sheet1!$B$1</c:f>
              <c:strCache>
                <c:ptCount val="1"/>
                <c:pt idx="0">
                  <c:v>Series 1</c:v>
                </c:pt>
              </c:strCache>
            </c:strRef>
          </c:tx>
          <c:spPr>
            <a:solidFill>
              <a:srgbClr val="43A783"/>
            </a:solidFill>
            <a:ln>
              <a:noFill/>
            </a:ln>
            <a:effectLst/>
          </c:spPr>
          <c:invertIfNegative val="0"/>
          <c:dPt>
            <c:idx val="0"/>
            <c:invertIfNegative val="0"/>
            <c:bubble3D val="0"/>
            <c:spPr>
              <a:solidFill>
                <a:srgbClr val="43A783"/>
              </a:solidFill>
              <a:ln>
                <a:noFill/>
              </a:ln>
              <a:effectLst/>
            </c:spPr>
            <c:extLst>
              <c:ext xmlns:c16="http://schemas.microsoft.com/office/drawing/2014/chart" uri="{C3380CC4-5D6E-409C-BE32-E72D297353CC}">
                <c16:uniqueId val="{00000001-558A-4054-BD84-22B68046F9BC}"/>
              </c:ext>
            </c:extLst>
          </c:dPt>
          <c:dPt>
            <c:idx val="1"/>
            <c:invertIfNegative val="0"/>
            <c:bubble3D val="0"/>
            <c:spPr>
              <a:solidFill>
                <a:srgbClr val="43A783"/>
              </a:solidFill>
              <a:ln>
                <a:noFill/>
              </a:ln>
              <a:effectLst/>
            </c:spPr>
            <c:extLst>
              <c:ext xmlns:c16="http://schemas.microsoft.com/office/drawing/2014/chart" uri="{C3380CC4-5D6E-409C-BE32-E72D297353CC}">
                <c16:uniqueId val="{00000003-558A-4054-BD84-22B68046F9BC}"/>
              </c:ext>
            </c:extLst>
          </c:dPt>
          <c:dPt>
            <c:idx val="2"/>
            <c:invertIfNegative val="0"/>
            <c:bubble3D val="0"/>
            <c:spPr>
              <a:solidFill>
                <a:srgbClr val="43A783"/>
              </a:solidFill>
              <a:ln>
                <a:noFill/>
              </a:ln>
              <a:effectLst/>
            </c:spPr>
            <c:extLst>
              <c:ext xmlns:c16="http://schemas.microsoft.com/office/drawing/2014/chart" uri="{C3380CC4-5D6E-409C-BE32-E72D297353CC}">
                <c16:uniqueId val="{00000005-558A-4054-BD84-22B68046F9BC}"/>
              </c:ext>
            </c:extLst>
          </c:dPt>
          <c:dPt>
            <c:idx val="3"/>
            <c:invertIfNegative val="0"/>
            <c:bubble3D val="0"/>
            <c:spPr>
              <a:pattFill prst="wdUpDiag">
                <a:fgClr>
                  <a:srgbClr val="55BB97"/>
                </a:fgClr>
                <a:bgClr>
                  <a:schemeClr val="bg1"/>
                </a:bgClr>
              </a:pattFill>
              <a:ln>
                <a:solidFill>
                  <a:srgbClr val="43A783"/>
                </a:solidFill>
              </a:ln>
              <a:effectLst/>
            </c:spPr>
            <c:extLst>
              <c:ext xmlns:c16="http://schemas.microsoft.com/office/drawing/2014/chart" uri="{C3380CC4-5D6E-409C-BE32-E72D297353CC}">
                <c16:uniqueId val="{00000007-558A-4054-BD84-22B68046F9BC}"/>
              </c:ext>
            </c:extLst>
          </c:dPt>
          <c:dPt>
            <c:idx val="4"/>
            <c:invertIfNegative val="0"/>
            <c:bubble3D val="0"/>
            <c:spPr>
              <a:solidFill>
                <a:srgbClr val="43A783"/>
              </a:solidFill>
              <a:ln>
                <a:noFill/>
              </a:ln>
              <a:effectLst/>
            </c:spPr>
            <c:extLst>
              <c:ext xmlns:c16="http://schemas.microsoft.com/office/drawing/2014/chart" uri="{C3380CC4-5D6E-409C-BE32-E72D297353CC}">
                <c16:uniqueId val="{00000009-558A-4054-BD84-22B68046F9BC}"/>
              </c:ext>
            </c:extLst>
          </c:dPt>
          <c:dPt>
            <c:idx val="5"/>
            <c:invertIfNegative val="0"/>
            <c:bubble3D val="0"/>
            <c:spPr>
              <a:solidFill>
                <a:srgbClr val="43A783"/>
              </a:solidFill>
              <a:ln>
                <a:noFill/>
              </a:ln>
              <a:effectLst/>
            </c:spPr>
            <c:extLst>
              <c:ext xmlns:c16="http://schemas.microsoft.com/office/drawing/2014/chart" uri="{C3380CC4-5D6E-409C-BE32-E72D297353CC}">
                <c16:uniqueId val="{0000000B-558A-4054-BD84-22B68046F9BC}"/>
              </c:ext>
            </c:extLst>
          </c:dPt>
          <c:dLbls>
            <c:numFmt formatCode="0.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255D49"/>
                    </a:solidFill>
                    <a:latin typeface="Calibri" panose="020F0502020204030204" pitchFamily="34" charset="0"/>
                    <a:ea typeface="Cambria" panose="02040503050406030204" pitchFamily="18" charset="0"/>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Top 2 
Retailers</c:v>
                </c:pt>
                <c:pt idx="1">
                  <c:v>Top 3 
Retailers</c:v>
                </c:pt>
                <c:pt idx="2">
                  <c:v>Top 5 
Retailers</c:v>
                </c:pt>
                <c:pt idx="3">
                  <c:v>Top 10 
Retailers</c:v>
                </c:pt>
                <c:pt idx="4">
                  <c:v>Top 20 
Retailers</c:v>
                </c:pt>
                <c:pt idx="5">
                  <c:v>Top 30 
Retailers</c:v>
                </c:pt>
                <c:pt idx="6">
                  <c:v>Top 40 
Retailers</c:v>
                </c:pt>
              </c:strCache>
            </c:strRef>
          </c:cat>
          <c:val>
            <c:numRef>
              <c:f>Sheet1!$B$2:$B$8</c:f>
              <c:numCache>
                <c:formatCode>0.00%</c:formatCode>
                <c:ptCount val="7"/>
                <c:pt idx="0">
                  <c:v>6.7299999999999999E-2</c:v>
                </c:pt>
                <c:pt idx="1">
                  <c:v>9.2499999999999999E-2</c:v>
                </c:pt>
                <c:pt idx="2">
                  <c:v>0.1338</c:v>
                </c:pt>
                <c:pt idx="3">
                  <c:v>0.2077</c:v>
                </c:pt>
                <c:pt idx="4">
                  <c:v>0.27550000000000002</c:v>
                </c:pt>
                <c:pt idx="5">
                  <c:v>0.3034</c:v>
                </c:pt>
                <c:pt idx="6">
                  <c:v>0.32200000000000001</c:v>
                </c:pt>
              </c:numCache>
            </c:numRef>
          </c:val>
          <c:extLst>
            <c:ext xmlns:c16="http://schemas.microsoft.com/office/drawing/2014/chart" uri="{C3380CC4-5D6E-409C-BE32-E72D297353CC}">
              <c16:uniqueId val="{0000000C-558A-4054-BD84-22B68046F9BC}"/>
            </c:ext>
          </c:extLst>
        </c:ser>
        <c:dLbls>
          <c:showLegendKey val="0"/>
          <c:showVal val="0"/>
          <c:showCatName val="0"/>
          <c:showSerName val="0"/>
          <c:showPercent val="0"/>
          <c:showBubbleSize val="0"/>
        </c:dLbls>
        <c:gapWidth val="2"/>
        <c:overlap val="-27"/>
        <c:axId val="1253876607"/>
        <c:axId val="1253873247"/>
      </c:barChart>
      <c:catAx>
        <c:axId val="12538766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222A35"/>
                </a:solidFill>
                <a:latin typeface="Calibri" panose="020F0502020204030204" pitchFamily="34" charset="0"/>
                <a:ea typeface="Cambria" panose="02040503050406030204" pitchFamily="18" charset="0"/>
                <a:cs typeface="+mn-cs"/>
              </a:defRPr>
            </a:pPr>
            <a:endParaRPr lang="en-US"/>
          </a:p>
        </c:txPr>
        <c:crossAx val="1253873247"/>
        <c:crosses val="autoZero"/>
        <c:auto val="1"/>
        <c:lblAlgn val="ctr"/>
        <c:lblOffset val="100"/>
        <c:noMultiLvlLbl val="0"/>
      </c:catAx>
      <c:valAx>
        <c:axId val="1253873247"/>
        <c:scaling>
          <c:orientation val="minMax"/>
          <c:max val="0.43000000000000005"/>
          <c:min val="0"/>
        </c:scaling>
        <c:delete val="0"/>
        <c:axPos val="l"/>
        <c:majorGridlines>
          <c:spPr>
            <a:ln w="9525" cap="flat" cmpd="sng" algn="ctr">
              <a:solidFill>
                <a:srgbClr val="BFBFBF"/>
              </a:solidFill>
              <a:prstDash val="sysDot"/>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222A35"/>
                </a:solidFill>
                <a:latin typeface="Calibri" panose="020F0502020204030204" pitchFamily="34" charset="0"/>
                <a:ea typeface="Cambria" panose="02040503050406030204" pitchFamily="18" charset="0"/>
                <a:cs typeface="+mn-cs"/>
              </a:defRPr>
            </a:pPr>
            <a:endParaRPr lang="en-US"/>
          </a:p>
        </c:txPr>
        <c:crossAx val="1253876607"/>
        <c:crosses val="autoZero"/>
        <c:crossBetween val="between"/>
        <c:majorUnit val="0.1"/>
        <c:minorUnit val="5.000000000000001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7071"/>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1" y="1"/>
            <a:ext cx="3043343" cy="467071"/>
          </a:xfrm>
          <a:prstGeom prst="rect">
            <a:avLst/>
          </a:prstGeom>
        </p:spPr>
        <p:txBody>
          <a:bodyPr vert="horz" lIns="93324" tIns="46662" rIns="93324" bIns="46662" rtlCol="0"/>
          <a:lstStyle>
            <a:lvl1pPr algn="r">
              <a:defRPr sz="1200"/>
            </a:lvl1pPr>
          </a:lstStyle>
          <a:p>
            <a:fld id="{73BAD7BD-7E06-40BD-BFCE-D7EFCBA778B9}" type="datetimeFigureOut">
              <a:rPr lang="en-US" smtClean="0"/>
              <a:t>1/23/2025</a:t>
            </a:fld>
            <a:endParaRPr lang="en-US"/>
          </a:p>
        </p:txBody>
      </p:sp>
      <p:sp>
        <p:nvSpPr>
          <p:cNvPr id="4" name="Slide Image Placeholder 3"/>
          <p:cNvSpPr>
            <a:spLocks noGrp="1" noRot="1" noChangeAspect="1"/>
          </p:cNvSpPr>
          <p:nvPr>
            <p:ph type="sldImg" idx="2"/>
          </p:nvPr>
        </p:nvSpPr>
        <p:spPr>
          <a:xfrm>
            <a:off x="2297113" y="1163638"/>
            <a:ext cx="242887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0"/>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1" y="8842030"/>
            <a:ext cx="3043343" cy="467070"/>
          </a:xfrm>
          <a:prstGeom prst="rect">
            <a:avLst/>
          </a:prstGeom>
        </p:spPr>
        <p:txBody>
          <a:bodyPr vert="horz" lIns="93324" tIns="46662" rIns="93324" bIns="46662" rtlCol="0" anchor="b"/>
          <a:lstStyle>
            <a:lvl1pPr algn="r">
              <a:defRPr sz="1200"/>
            </a:lvl1pPr>
          </a:lstStyle>
          <a:p>
            <a:fld id="{956D76D3-4D41-40A0-9CCB-D2AE04F855F5}" type="slidenum">
              <a:rPr lang="en-US" smtClean="0"/>
              <a:t>‹#›</a:t>
            </a:fld>
            <a:endParaRPr lang="en-US"/>
          </a:p>
        </p:txBody>
      </p:sp>
    </p:spTree>
    <p:extLst>
      <p:ext uri="{BB962C8B-B14F-4D97-AF65-F5344CB8AC3E}">
        <p14:creationId xmlns:p14="http://schemas.microsoft.com/office/powerpoint/2010/main" val="2606323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6D76D3-4D41-40A0-9CCB-D2AE04F855F5}" type="slidenum">
              <a:rPr lang="en-US" smtClean="0"/>
              <a:t>1</a:t>
            </a:fld>
            <a:endParaRPr lang="en-US"/>
          </a:p>
        </p:txBody>
      </p:sp>
    </p:spTree>
    <p:extLst>
      <p:ext uri="{BB962C8B-B14F-4D97-AF65-F5344CB8AC3E}">
        <p14:creationId xmlns:p14="http://schemas.microsoft.com/office/powerpoint/2010/main" val="2691058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56D76D3-4D41-40A0-9CCB-D2AE04F855F5}" type="slidenum">
              <a:rPr lang="en-US" smtClean="0"/>
              <a:t>2</a:t>
            </a:fld>
            <a:endParaRPr lang="en-US"/>
          </a:p>
        </p:txBody>
      </p:sp>
    </p:spTree>
    <p:extLst>
      <p:ext uri="{BB962C8B-B14F-4D97-AF65-F5344CB8AC3E}">
        <p14:creationId xmlns:p14="http://schemas.microsoft.com/office/powerpoint/2010/main" val="3756764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2F44DF-3EF5-4F55-8795-949848FD9F1F}" type="datetimeFigureOut">
              <a:rPr lang="en-US" smtClean="0"/>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5DE27-F491-4A39-8804-83A685D00A6D}" type="slidenum">
              <a:rPr lang="en-US" smtClean="0"/>
              <a:t>‹#›</a:t>
            </a:fld>
            <a:endParaRPr lang="en-US"/>
          </a:p>
        </p:txBody>
      </p:sp>
    </p:spTree>
    <p:extLst>
      <p:ext uri="{BB962C8B-B14F-4D97-AF65-F5344CB8AC3E}">
        <p14:creationId xmlns:p14="http://schemas.microsoft.com/office/powerpoint/2010/main" val="4274517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2F44DF-3EF5-4F55-8795-949848FD9F1F}" type="datetimeFigureOut">
              <a:rPr lang="en-US" smtClean="0"/>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5DE27-F491-4A39-8804-83A685D00A6D}" type="slidenum">
              <a:rPr lang="en-US" smtClean="0"/>
              <a:t>‹#›</a:t>
            </a:fld>
            <a:endParaRPr lang="en-US"/>
          </a:p>
        </p:txBody>
      </p:sp>
    </p:spTree>
    <p:extLst>
      <p:ext uri="{BB962C8B-B14F-4D97-AF65-F5344CB8AC3E}">
        <p14:creationId xmlns:p14="http://schemas.microsoft.com/office/powerpoint/2010/main" val="2395207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2F44DF-3EF5-4F55-8795-949848FD9F1F}" type="datetimeFigureOut">
              <a:rPr lang="en-US" smtClean="0"/>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5DE27-F491-4A39-8804-83A685D00A6D}" type="slidenum">
              <a:rPr lang="en-US" smtClean="0"/>
              <a:t>‹#›</a:t>
            </a:fld>
            <a:endParaRPr lang="en-US"/>
          </a:p>
        </p:txBody>
      </p:sp>
    </p:spTree>
    <p:extLst>
      <p:ext uri="{BB962C8B-B14F-4D97-AF65-F5344CB8AC3E}">
        <p14:creationId xmlns:p14="http://schemas.microsoft.com/office/powerpoint/2010/main" val="3073399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2F44DF-3EF5-4F55-8795-949848FD9F1F}" type="datetimeFigureOut">
              <a:rPr lang="en-US" smtClean="0"/>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5DE27-F491-4A39-8804-83A685D00A6D}" type="slidenum">
              <a:rPr lang="en-US" smtClean="0"/>
              <a:t>‹#›</a:t>
            </a:fld>
            <a:endParaRPr lang="en-US"/>
          </a:p>
        </p:txBody>
      </p:sp>
    </p:spTree>
    <p:extLst>
      <p:ext uri="{BB962C8B-B14F-4D97-AF65-F5344CB8AC3E}">
        <p14:creationId xmlns:p14="http://schemas.microsoft.com/office/powerpoint/2010/main" val="2626056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2F44DF-3EF5-4F55-8795-949848FD9F1F}" type="datetimeFigureOut">
              <a:rPr lang="en-US" smtClean="0"/>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5DE27-F491-4A39-8804-83A685D00A6D}" type="slidenum">
              <a:rPr lang="en-US" smtClean="0"/>
              <a:t>‹#›</a:t>
            </a:fld>
            <a:endParaRPr lang="en-US"/>
          </a:p>
        </p:txBody>
      </p:sp>
    </p:spTree>
    <p:extLst>
      <p:ext uri="{BB962C8B-B14F-4D97-AF65-F5344CB8AC3E}">
        <p14:creationId xmlns:p14="http://schemas.microsoft.com/office/powerpoint/2010/main" val="1622549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2F44DF-3EF5-4F55-8795-949848FD9F1F}" type="datetimeFigureOut">
              <a:rPr lang="en-US" smtClean="0"/>
              <a:t>1/23/2025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5DE27-F491-4A39-8804-83A685D00A6D}" type="slidenum">
              <a:rPr lang="en-US" smtClean="0"/>
              <a:t>‹#›</a:t>
            </a:fld>
            <a:endParaRPr lang="en-US"/>
          </a:p>
        </p:txBody>
      </p:sp>
    </p:spTree>
    <p:extLst>
      <p:ext uri="{BB962C8B-B14F-4D97-AF65-F5344CB8AC3E}">
        <p14:creationId xmlns:p14="http://schemas.microsoft.com/office/powerpoint/2010/main" val="2573213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2F44DF-3EF5-4F55-8795-949848FD9F1F}" type="datetimeFigureOut">
              <a:rPr lang="en-US" smtClean="0"/>
              <a:t>1/23/2025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D5DE27-F491-4A39-8804-83A685D00A6D}" type="slidenum">
              <a:rPr lang="en-US" smtClean="0"/>
              <a:t>‹#›</a:t>
            </a:fld>
            <a:endParaRPr lang="en-US"/>
          </a:p>
        </p:txBody>
      </p:sp>
    </p:spTree>
    <p:extLst>
      <p:ext uri="{BB962C8B-B14F-4D97-AF65-F5344CB8AC3E}">
        <p14:creationId xmlns:p14="http://schemas.microsoft.com/office/powerpoint/2010/main" val="3326762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2F44DF-3EF5-4F55-8795-949848FD9F1F}" type="datetimeFigureOut">
              <a:rPr lang="en-US" smtClean="0"/>
              <a:t>1/23/2025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D5DE27-F491-4A39-8804-83A685D00A6D}" type="slidenum">
              <a:rPr lang="en-US" smtClean="0"/>
              <a:t>‹#›</a:t>
            </a:fld>
            <a:endParaRPr lang="en-US"/>
          </a:p>
        </p:txBody>
      </p:sp>
    </p:spTree>
    <p:extLst>
      <p:ext uri="{BB962C8B-B14F-4D97-AF65-F5344CB8AC3E}">
        <p14:creationId xmlns:p14="http://schemas.microsoft.com/office/powerpoint/2010/main" val="3836884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2F44DF-3EF5-4F55-8795-949848FD9F1F}" type="datetimeFigureOut">
              <a:rPr lang="en-US" smtClean="0"/>
              <a:t>1/23/2025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D5DE27-F491-4A39-8804-83A685D00A6D}" type="slidenum">
              <a:rPr lang="en-US" smtClean="0"/>
              <a:t>‹#›</a:t>
            </a:fld>
            <a:endParaRPr lang="en-US"/>
          </a:p>
        </p:txBody>
      </p:sp>
    </p:spTree>
    <p:extLst>
      <p:ext uri="{BB962C8B-B14F-4D97-AF65-F5344CB8AC3E}">
        <p14:creationId xmlns:p14="http://schemas.microsoft.com/office/powerpoint/2010/main" val="375771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192F44DF-3EF5-4F55-8795-949848FD9F1F}" type="datetimeFigureOut">
              <a:rPr lang="en-US" smtClean="0"/>
              <a:t>1/23/2025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5DE27-F491-4A39-8804-83A685D00A6D}" type="slidenum">
              <a:rPr lang="en-US" smtClean="0"/>
              <a:t>‹#›</a:t>
            </a:fld>
            <a:endParaRPr lang="en-US"/>
          </a:p>
        </p:txBody>
      </p:sp>
    </p:spTree>
    <p:extLst>
      <p:ext uri="{BB962C8B-B14F-4D97-AF65-F5344CB8AC3E}">
        <p14:creationId xmlns:p14="http://schemas.microsoft.com/office/powerpoint/2010/main" val="3835142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192F44DF-3EF5-4F55-8795-949848FD9F1F}" type="datetimeFigureOut">
              <a:rPr lang="en-US" smtClean="0"/>
              <a:t>1/23/2025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5DE27-F491-4A39-8804-83A685D00A6D}" type="slidenum">
              <a:rPr lang="en-US" smtClean="0"/>
              <a:t>‹#›</a:t>
            </a:fld>
            <a:endParaRPr lang="en-US"/>
          </a:p>
        </p:txBody>
      </p:sp>
    </p:spTree>
    <p:extLst>
      <p:ext uri="{BB962C8B-B14F-4D97-AF65-F5344CB8AC3E}">
        <p14:creationId xmlns:p14="http://schemas.microsoft.com/office/powerpoint/2010/main" val="4212017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192F44DF-3EF5-4F55-8795-949848FD9F1F}" type="datetimeFigureOut">
              <a:rPr lang="en-US" smtClean="0"/>
              <a:t>1/23/2025</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CD5DE27-F491-4A39-8804-83A685D00A6D}" type="slidenum">
              <a:rPr lang="en-US" smtClean="0"/>
              <a:t>‹#›</a:t>
            </a:fld>
            <a:endParaRPr lang="en-US"/>
          </a:p>
        </p:txBody>
      </p:sp>
    </p:spTree>
    <p:extLst>
      <p:ext uri="{BB962C8B-B14F-4D97-AF65-F5344CB8AC3E}">
        <p14:creationId xmlns:p14="http://schemas.microsoft.com/office/powerpoint/2010/main" val="379875985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chart" Target="../charts/chart1.xm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svg"/><Relationship Id="rId5" Type="http://schemas.openxmlformats.org/officeDocument/2006/relationships/image" Target="../media/image2.png"/><Relationship Id="rId10" Type="http://schemas.openxmlformats.org/officeDocument/2006/relationships/image" Target="../media/image7.svg"/><Relationship Id="rId4" Type="http://schemas.openxmlformats.org/officeDocument/2006/relationships/image" Target="../media/image1.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hyperlink" Target="https://pos.toasttab.com/news/the-cost-of-going-out-to-lunch?srsltid=AfmBOooWTsQNyNirzH2PIPdijxW09zX-4XhQetrGi1th7Ea9rjNqSwmZ" TargetMode="External"/><Relationship Id="rId3" Type="http://schemas.openxmlformats.org/officeDocument/2006/relationships/hyperlink" Target="https://nrf.com/research-insights/top-retailers/top-100-retailers/top-100-retailers-2024-list" TargetMode="External"/><Relationship Id="rId7" Type="http://schemas.openxmlformats.org/officeDocument/2006/relationships/hyperlink" Target="https://www.marylandtaxes.gov/reports/static-files/revenue/SUTTax_Tables/industry/FY_2023/Sales_and_Use_Tax_Industry_July_2023.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electronicpaymentscoalition.org/resources/epc-study-out-of-balance-how-the-durbin-amendment-failed-to-meet-its-promise/" TargetMode="External"/><Relationship Id="rId5" Type="http://schemas.openxmlformats.org/officeDocument/2006/relationships/hyperlink" Target="https://www.richmondfed.org/-/media/richmondfedorg/publications/research/economic_quarterly/2014/q3/pdf/wang.pdf" TargetMode="External"/><Relationship Id="rId10" Type="http://schemas.openxmlformats.org/officeDocument/2006/relationships/image" Target="../media/image1.PNG"/><Relationship Id="rId4" Type="http://schemas.openxmlformats.org/officeDocument/2006/relationships/hyperlink" Target="https://advocacy.sba.gov/wp-content/uploads/2024/11/Maryland.pdf" TargetMode="External"/><Relationship Id="rId9" Type="http://schemas.openxmlformats.org/officeDocument/2006/relationships/hyperlink" Target="https://restaurant.org/getmedia/c646d162-07d4-4ab8-b065-85106b7d1d54/maryland.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Rectangle 125">
            <a:extLst>
              <a:ext uri="{FF2B5EF4-FFF2-40B4-BE49-F238E27FC236}">
                <a16:creationId xmlns:a16="http://schemas.microsoft.com/office/drawing/2014/main" id="{2F96D4BE-30BB-924C-97EC-60BC53F26AAF}"/>
              </a:ext>
            </a:extLst>
          </p:cNvPr>
          <p:cNvSpPr/>
          <p:nvPr/>
        </p:nvSpPr>
        <p:spPr>
          <a:xfrm>
            <a:off x="246766" y="5848594"/>
            <a:ext cx="3100040" cy="1783488"/>
          </a:xfrm>
          <a:prstGeom prst="rect">
            <a:avLst/>
          </a:prstGeom>
          <a:solidFill>
            <a:schemeClr val="bg1">
              <a:lumMod val="95000"/>
            </a:schemeClr>
          </a:solidFill>
          <a:ln>
            <a:solidFill>
              <a:srgbClr val="255D49"/>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CBA2D709-60A6-CD89-1D1B-9F6D6B19FB1C}"/>
              </a:ext>
            </a:extLst>
          </p:cNvPr>
          <p:cNvGrpSpPr>
            <a:grpSpLocks noChangeAspect="1"/>
          </p:cNvGrpSpPr>
          <p:nvPr/>
        </p:nvGrpSpPr>
        <p:grpSpPr>
          <a:xfrm>
            <a:off x="372504" y="5986868"/>
            <a:ext cx="632079" cy="531481"/>
            <a:chOff x="2003425" y="5251450"/>
            <a:chExt cx="1127125" cy="947738"/>
          </a:xfrm>
          <a:solidFill>
            <a:srgbClr val="43A783"/>
          </a:solidFill>
        </p:grpSpPr>
        <p:sp>
          <p:nvSpPr>
            <p:cNvPr id="9" name="Freeform 5227">
              <a:extLst>
                <a:ext uri="{FF2B5EF4-FFF2-40B4-BE49-F238E27FC236}">
                  <a16:creationId xmlns:a16="http://schemas.microsoft.com/office/drawing/2014/main" id="{09FA6473-DC6D-D4D0-063A-FE9136D98F04}"/>
                </a:ext>
              </a:extLst>
            </p:cNvPr>
            <p:cNvSpPr>
              <a:spLocks/>
            </p:cNvSpPr>
            <p:nvPr/>
          </p:nvSpPr>
          <p:spPr bwMode="auto">
            <a:xfrm>
              <a:off x="2003425" y="5434013"/>
              <a:ext cx="1127125" cy="590550"/>
            </a:xfrm>
            <a:custGeom>
              <a:avLst/>
              <a:gdLst/>
              <a:ahLst/>
              <a:cxnLst>
                <a:cxn ang="0">
                  <a:pos x="652" y="0"/>
                </a:cxn>
                <a:cxn ang="0">
                  <a:pos x="59" y="0"/>
                </a:cxn>
                <a:cxn ang="0">
                  <a:pos x="40" y="3"/>
                </a:cxn>
                <a:cxn ang="0">
                  <a:pos x="24" y="12"/>
                </a:cxn>
                <a:cxn ang="0">
                  <a:pos x="12" y="24"/>
                </a:cxn>
                <a:cxn ang="0">
                  <a:pos x="3" y="40"/>
                </a:cxn>
                <a:cxn ang="0">
                  <a:pos x="0" y="59"/>
                </a:cxn>
                <a:cxn ang="0">
                  <a:pos x="0" y="317"/>
                </a:cxn>
                <a:cxn ang="0">
                  <a:pos x="81" y="341"/>
                </a:cxn>
                <a:cxn ang="0">
                  <a:pos x="81" y="333"/>
                </a:cxn>
                <a:cxn ang="0">
                  <a:pos x="85" y="322"/>
                </a:cxn>
                <a:cxn ang="0">
                  <a:pos x="94" y="311"/>
                </a:cxn>
                <a:cxn ang="0">
                  <a:pos x="107" y="308"/>
                </a:cxn>
                <a:cxn ang="0">
                  <a:pos x="165" y="308"/>
                </a:cxn>
                <a:cxn ang="0">
                  <a:pos x="178" y="311"/>
                </a:cxn>
                <a:cxn ang="0">
                  <a:pos x="187" y="322"/>
                </a:cxn>
                <a:cxn ang="0">
                  <a:pos x="189" y="333"/>
                </a:cxn>
                <a:cxn ang="0">
                  <a:pos x="189" y="361"/>
                </a:cxn>
                <a:cxn ang="0">
                  <a:pos x="272" y="369"/>
                </a:cxn>
                <a:cxn ang="0">
                  <a:pos x="355" y="372"/>
                </a:cxn>
                <a:cxn ang="0">
                  <a:pos x="439" y="369"/>
                </a:cxn>
                <a:cxn ang="0">
                  <a:pos x="521" y="361"/>
                </a:cxn>
                <a:cxn ang="0">
                  <a:pos x="521" y="333"/>
                </a:cxn>
                <a:cxn ang="0">
                  <a:pos x="524" y="322"/>
                </a:cxn>
                <a:cxn ang="0">
                  <a:pos x="534" y="311"/>
                </a:cxn>
                <a:cxn ang="0">
                  <a:pos x="546" y="308"/>
                </a:cxn>
                <a:cxn ang="0">
                  <a:pos x="603" y="308"/>
                </a:cxn>
                <a:cxn ang="0">
                  <a:pos x="616" y="311"/>
                </a:cxn>
                <a:cxn ang="0">
                  <a:pos x="625" y="322"/>
                </a:cxn>
                <a:cxn ang="0">
                  <a:pos x="630" y="333"/>
                </a:cxn>
                <a:cxn ang="0">
                  <a:pos x="630" y="341"/>
                </a:cxn>
                <a:cxn ang="0">
                  <a:pos x="710" y="317"/>
                </a:cxn>
                <a:cxn ang="0">
                  <a:pos x="710" y="59"/>
                </a:cxn>
                <a:cxn ang="0">
                  <a:pos x="707" y="40"/>
                </a:cxn>
                <a:cxn ang="0">
                  <a:pos x="699" y="24"/>
                </a:cxn>
                <a:cxn ang="0">
                  <a:pos x="687" y="12"/>
                </a:cxn>
                <a:cxn ang="0">
                  <a:pos x="671" y="3"/>
                </a:cxn>
                <a:cxn ang="0">
                  <a:pos x="652" y="0"/>
                </a:cxn>
              </a:cxnLst>
              <a:rect l="0" t="0" r="r" b="b"/>
              <a:pathLst>
                <a:path w="710" h="372">
                  <a:moveTo>
                    <a:pt x="652" y="0"/>
                  </a:moveTo>
                  <a:lnTo>
                    <a:pt x="59" y="0"/>
                  </a:lnTo>
                  <a:lnTo>
                    <a:pt x="40" y="3"/>
                  </a:lnTo>
                  <a:lnTo>
                    <a:pt x="24" y="12"/>
                  </a:lnTo>
                  <a:lnTo>
                    <a:pt x="12" y="24"/>
                  </a:lnTo>
                  <a:lnTo>
                    <a:pt x="3" y="40"/>
                  </a:lnTo>
                  <a:lnTo>
                    <a:pt x="0" y="59"/>
                  </a:lnTo>
                  <a:lnTo>
                    <a:pt x="0" y="317"/>
                  </a:lnTo>
                  <a:lnTo>
                    <a:pt x="81" y="341"/>
                  </a:lnTo>
                  <a:lnTo>
                    <a:pt x="81" y="333"/>
                  </a:lnTo>
                  <a:lnTo>
                    <a:pt x="85" y="322"/>
                  </a:lnTo>
                  <a:lnTo>
                    <a:pt x="94" y="311"/>
                  </a:lnTo>
                  <a:lnTo>
                    <a:pt x="107" y="308"/>
                  </a:lnTo>
                  <a:lnTo>
                    <a:pt x="165" y="308"/>
                  </a:lnTo>
                  <a:lnTo>
                    <a:pt x="178" y="311"/>
                  </a:lnTo>
                  <a:lnTo>
                    <a:pt x="187" y="322"/>
                  </a:lnTo>
                  <a:lnTo>
                    <a:pt x="189" y="333"/>
                  </a:lnTo>
                  <a:lnTo>
                    <a:pt x="189" y="361"/>
                  </a:lnTo>
                  <a:lnTo>
                    <a:pt x="272" y="369"/>
                  </a:lnTo>
                  <a:lnTo>
                    <a:pt x="355" y="372"/>
                  </a:lnTo>
                  <a:lnTo>
                    <a:pt x="439" y="369"/>
                  </a:lnTo>
                  <a:lnTo>
                    <a:pt x="521" y="361"/>
                  </a:lnTo>
                  <a:lnTo>
                    <a:pt x="521" y="333"/>
                  </a:lnTo>
                  <a:lnTo>
                    <a:pt x="524" y="322"/>
                  </a:lnTo>
                  <a:lnTo>
                    <a:pt x="534" y="311"/>
                  </a:lnTo>
                  <a:lnTo>
                    <a:pt x="546" y="308"/>
                  </a:lnTo>
                  <a:lnTo>
                    <a:pt x="603" y="308"/>
                  </a:lnTo>
                  <a:lnTo>
                    <a:pt x="616" y="311"/>
                  </a:lnTo>
                  <a:lnTo>
                    <a:pt x="625" y="322"/>
                  </a:lnTo>
                  <a:lnTo>
                    <a:pt x="630" y="333"/>
                  </a:lnTo>
                  <a:lnTo>
                    <a:pt x="630" y="341"/>
                  </a:lnTo>
                  <a:lnTo>
                    <a:pt x="710" y="317"/>
                  </a:lnTo>
                  <a:lnTo>
                    <a:pt x="710" y="59"/>
                  </a:lnTo>
                  <a:lnTo>
                    <a:pt x="707" y="40"/>
                  </a:lnTo>
                  <a:lnTo>
                    <a:pt x="699" y="24"/>
                  </a:lnTo>
                  <a:lnTo>
                    <a:pt x="687" y="12"/>
                  </a:lnTo>
                  <a:lnTo>
                    <a:pt x="671" y="3"/>
                  </a:lnTo>
                  <a:lnTo>
                    <a:pt x="652" y="0"/>
                  </a:lnTo>
                  <a:close/>
                </a:path>
              </a:pathLst>
            </a:custGeom>
            <a:solidFill>
              <a:srgbClr val="43A783"/>
            </a:solidFill>
            <a:ln w="0">
              <a:solidFill>
                <a:srgbClr val="43A783"/>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5228">
              <a:extLst>
                <a:ext uri="{FF2B5EF4-FFF2-40B4-BE49-F238E27FC236}">
                  <a16:creationId xmlns:a16="http://schemas.microsoft.com/office/drawing/2014/main" id="{7646EFEC-3780-F7ED-DCDF-D304ADE31153}"/>
                </a:ext>
              </a:extLst>
            </p:cNvPr>
            <p:cNvSpPr>
              <a:spLocks/>
            </p:cNvSpPr>
            <p:nvPr/>
          </p:nvSpPr>
          <p:spPr bwMode="auto">
            <a:xfrm>
              <a:off x="2003425" y="5967413"/>
              <a:ext cx="1127125" cy="231775"/>
            </a:xfrm>
            <a:custGeom>
              <a:avLst/>
              <a:gdLst/>
              <a:ahLst/>
              <a:cxnLst>
                <a:cxn ang="0">
                  <a:pos x="630" y="24"/>
                </a:cxn>
                <a:cxn ang="0">
                  <a:pos x="630" y="55"/>
                </a:cxn>
                <a:cxn ang="0">
                  <a:pos x="625" y="68"/>
                </a:cxn>
                <a:cxn ang="0">
                  <a:pos x="616" y="77"/>
                </a:cxn>
                <a:cxn ang="0">
                  <a:pos x="603" y="81"/>
                </a:cxn>
                <a:cxn ang="0">
                  <a:pos x="546" y="81"/>
                </a:cxn>
                <a:cxn ang="0">
                  <a:pos x="534" y="77"/>
                </a:cxn>
                <a:cxn ang="0">
                  <a:pos x="524" y="68"/>
                </a:cxn>
                <a:cxn ang="0">
                  <a:pos x="521" y="55"/>
                </a:cxn>
                <a:cxn ang="0">
                  <a:pos x="521" y="43"/>
                </a:cxn>
                <a:cxn ang="0">
                  <a:pos x="439" y="52"/>
                </a:cxn>
                <a:cxn ang="0">
                  <a:pos x="355" y="55"/>
                </a:cxn>
                <a:cxn ang="0">
                  <a:pos x="272" y="52"/>
                </a:cxn>
                <a:cxn ang="0">
                  <a:pos x="189" y="43"/>
                </a:cxn>
                <a:cxn ang="0">
                  <a:pos x="189" y="55"/>
                </a:cxn>
                <a:cxn ang="0">
                  <a:pos x="187" y="68"/>
                </a:cxn>
                <a:cxn ang="0">
                  <a:pos x="178" y="77"/>
                </a:cxn>
                <a:cxn ang="0">
                  <a:pos x="165" y="81"/>
                </a:cxn>
                <a:cxn ang="0">
                  <a:pos x="107" y="81"/>
                </a:cxn>
                <a:cxn ang="0">
                  <a:pos x="94" y="77"/>
                </a:cxn>
                <a:cxn ang="0">
                  <a:pos x="85" y="68"/>
                </a:cxn>
                <a:cxn ang="0">
                  <a:pos x="81" y="55"/>
                </a:cxn>
                <a:cxn ang="0">
                  <a:pos x="81" y="24"/>
                </a:cxn>
                <a:cxn ang="0">
                  <a:pos x="0" y="0"/>
                </a:cxn>
                <a:cxn ang="0">
                  <a:pos x="0" y="60"/>
                </a:cxn>
                <a:cxn ang="0">
                  <a:pos x="2" y="78"/>
                </a:cxn>
                <a:cxn ang="0">
                  <a:pos x="8" y="97"/>
                </a:cxn>
                <a:cxn ang="0">
                  <a:pos x="18" y="115"/>
                </a:cxn>
                <a:cxn ang="0">
                  <a:pos x="30" y="131"/>
                </a:cxn>
                <a:cxn ang="0">
                  <a:pos x="43" y="141"/>
                </a:cxn>
                <a:cxn ang="0">
                  <a:pos x="59" y="146"/>
                </a:cxn>
                <a:cxn ang="0">
                  <a:pos x="652" y="146"/>
                </a:cxn>
                <a:cxn ang="0">
                  <a:pos x="668" y="141"/>
                </a:cxn>
                <a:cxn ang="0">
                  <a:pos x="681" y="131"/>
                </a:cxn>
                <a:cxn ang="0">
                  <a:pos x="693" y="115"/>
                </a:cxn>
                <a:cxn ang="0">
                  <a:pos x="703" y="97"/>
                </a:cxn>
                <a:cxn ang="0">
                  <a:pos x="709" y="78"/>
                </a:cxn>
                <a:cxn ang="0">
                  <a:pos x="710" y="60"/>
                </a:cxn>
                <a:cxn ang="0">
                  <a:pos x="710" y="0"/>
                </a:cxn>
                <a:cxn ang="0">
                  <a:pos x="630" y="24"/>
                </a:cxn>
              </a:cxnLst>
              <a:rect l="0" t="0" r="r" b="b"/>
              <a:pathLst>
                <a:path w="710" h="146">
                  <a:moveTo>
                    <a:pt x="630" y="24"/>
                  </a:moveTo>
                  <a:lnTo>
                    <a:pt x="630" y="55"/>
                  </a:lnTo>
                  <a:lnTo>
                    <a:pt x="625" y="68"/>
                  </a:lnTo>
                  <a:lnTo>
                    <a:pt x="616" y="77"/>
                  </a:lnTo>
                  <a:lnTo>
                    <a:pt x="603" y="81"/>
                  </a:lnTo>
                  <a:lnTo>
                    <a:pt x="546" y="81"/>
                  </a:lnTo>
                  <a:lnTo>
                    <a:pt x="534" y="77"/>
                  </a:lnTo>
                  <a:lnTo>
                    <a:pt x="524" y="68"/>
                  </a:lnTo>
                  <a:lnTo>
                    <a:pt x="521" y="55"/>
                  </a:lnTo>
                  <a:lnTo>
                    <a:pt x="521" y="43"/>
                  </a:lnTo>
                  <a:lnTo>
                    <a:pt x="439" y="52"/>
                  </a:lnTo>
                  <a:lnTo>
                    <a:pt x="355" y="55"/>
                  </a:lnTo>
                  <a:lnTo>
                    <a:pt x="272" y="52"/>
                  </a:lnTo>
                  <a:lnTo>
                    <a:pt x="189" y="43"/>
                  </a:lnTo>
                  <a:lnTo>
                    <a:pt x="189" y="55"/>
                  </a:lnTo>
                  <a:lnTo>
                    <a:pt x="187" y="68"/>
                  </a:lnTo>
                  <a:lnTo>
                    <a:pt x="178" y="77"/>
                  </a:lnTo>
                  <a:lnTo>
                    <a:pt x="165" y="81"/>
                  </a:lnTo>
                  <a:lnTo>
                    <a:pt x="107" y="81"/>
                  </a:lnTo>
                  <a:lnTo>
                    <a:pt x="94" y="77"/>
                  </a:lnTo>
                  <a:lnTo>
                    <a:pt x="85" y="68"/>
                  </a:lnTo>
                  <a:lnTo>
                    <a:pt x="81" y="55"/>
                  </a:lnTo>
                  <a:lnTo>
                    <a:pt x="81" y="24"/>
                  </a:lnTo>
                  <a:lnTo>
                    <a:pt x="0" y="0"/>
                  </a:lnTo>
                  <a:lnTo>
                    <a:pt x="0" y="60"/>
                  </a:lnTo>
                  <a:lnTo>
                    <a:pt x="2" y="78"/>
                  </a:lnTo>
                  <a:lnTo>
                    <a:pt x="8" y="97"/>
                  </a:lnTo>
                  <a:lnTo>
                    <a:pt x="18" y="115"/>
                  </a:lnTo>
                  <a:lnTo>
                    <a:pt x="30" y="131"/>
                  </a:lnTo>
                  <a:lnTo>
                    <a:pt x="43" y="141"/>
                  </a:lnTo>
                  <a:lnTo>
                    <a:pt x="59" y="146"/>
                  </a:lnTo>
                  <a:lnTo>
                    <a:pt x="652" y="146"/>
                  </a:lnTo>
                  <a:lnTo>
                    <a:pt x="668" y="141"/>
                  </a:lnTo>
                  <a:lnTo>
                    <a:pt x="681" y="131"/>
                  </a:lnTo>
                  <a:lnTo>
                    <a:pt x="693" y="115"/>
                  </a:lnTo>
                  <a:lnTo>
                    <a:pt x="703" y="97"/>
                  </a:lnTo>
                  <a:lnTo>
                    <a:pt x="709" y="78"/>
                  </a:lnTo>
                  <a:lnTo>
                    <a:pt x="710" y="60"/>
                  </a:lnTo>
                  <a:lnTo>
                    <a:pt x="710" y="0"/>
                  </a:lnTo>
                  <a:lnTo>
                    <a:pt x="630" y="24"/>
                  </a:lnTo>
                  <a:close/>
                </a:path>
              </a:pathLst>
            </a:custGeom>
            <a:solidFill>
              <a:srgbClr val="43A783"/>
            </a:solidFill>
            <a:ln w="0">
              <a:solidFill>
                <a:srgbClr val="43A783"/>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5229">
              <a:extLst>
                <a:ext uri="{FF2B5EF4-FFF2-40B4-BE49-F238E27FC236}">
                  <a16:creationId xmlns:a16="http://schemas.microsoft.com/office/drawing/2014/main" id="{CA09362F-8DAC-8D1D-56A3-651CD2DC9613}"/>
                </a:ext>
              </a:extLst>
            </p:cNvPr>
            <p:cNvSpPr>
              <a:spLocks noEditPoints="1"/>
            </p:cNvSpPr>
            <p:nvPr/>
          </p:nvSpPr>
          <p:spPr bwMode="auto">
            <a:xfrm>
              <a:off x="2146300" y="5937250"/>
              <a:ext cx="144463" cy="144463"/>
            </a:xfrm>
            <a:custGeom>
              <a:avLst/>
              <a:gdLst/>
              <a:ahLst/>
              <a:cxnLst>
                <a:cxn ang="0">
                  <a:pos x="75" y="0"/>
                </a:cxn>
                <a:cxn ang="0">
                  <a:pos x="17" y="0"/>
                </a:cxn>
                <a:cxn ang="0">
                  <a:pos x="11" y="0"/>
                </a:cxn>
                <a:cxn ang="0">
                  <a:pos x="7" y="3"/>
                </a:cxn>
                <a:cxn ang="0">
                  <a:pos x="3" y="8"/>
                </a:cxn>
                <a:cxn ang="0">
                  <a:pos x="1" y="12"/>
                </a:cxn>
                <a:cxn ang="0">
                  <a:pos x="0" y="16"/>
                </a:cxn>
                <a:cxn ang="0">
                  <a:pos x="0" y="74"/>
                </a:cxn>
                <a:cxn ang="0">
                  <a:pos x="1" y="79"/>
                </a:cxn>
                <a:cxn ang="0">
                  <a:pos x="3" y="84"/>
                </a:cxn>
                <a:cxn ang="0">
                  <a:pos x="7" y="88"/>
                </a:cxn>
                <a:cxn ang="0">
                  <a:pos x="11" y="90"/>
                </a:cxn>
                <a:cxn ang="0">
                  <a:pos x="17" y="91"/>
                </a:cxn>
                <a:cxn ang="0">
                  <a:pos x="75" y="91"/>
                </a:cxn>
                <a:cxn ang="0">
                  <a:pos x="79" y="90"/>
                </a:cxn>
                <a:cxn ang="0">
                  <a:pos x="83" y="88"/>
                </a:cxn>
                <a:cxn ang="0">
                  <a:pos x="88" y="84"/>
                </a:cxn>
                <a:cxn ang="0">
                  <a:pos x="91" y="79"/>
                </a:cxn>
                <a:cxn ang="0">
                  <a:pos x="91" y="74"/>
                </a:cxn>
                <a:cxn ang="0">
                  <a:pos x="91" y="16"/>
                </a:cxn>
                <a:cxn ang="0">
                  <a:pos x="91" y="12"/>
                </a:cxn>
                <a:cxn ang="0">
                  <a:pos x="88" y="8"/>
                </a:cxn>
                <a:cxn ang="0">
                  <a:pos x="83" y="3"/>
                </a:cxn>
                <a:cxn ang="0">
                  <a:pos x="79" y="0"/>
                </a:cxn>
                <a:cxn ang="0">
                  <a:pos x="75" y="0"/>
                </a:cxn>
                <a:cxn ang="0">
                  <a:pos x="53" y="68"/>
                </a:cxn>
                <a:cxn ang="0">
                  <a:pos x="38" y="68"/>
                </a:cxn>
                <a:cxn ang="0">
                  <a:pos x="25" y="65"/>
                </a:cxn>
                <a:cxn ang="0">
                  <a:pos x="16" y="56"/>
                </a:cxn>
                <a:cxn ang="0">
                  <a:pos x="11" y="43"/>
                </a:cxn>
                <a:cxn ang="0">
                  <a:pos x="79" y="43"/>
                </a:cxn>
                <a:cxn ang="0">
                  <a:pos x="75" y="56"/>
                </a:cxn>
                <a:cxn ang="0">
                  <a:pos x="66" y="65"/>
                </a:cxn>
                <a:cxn ang="0">
                  <a:pos x="53" y="68"/>
                </a:cxn>
              </a:cxnLst>
              <a:rect l="0" t="0" r="r" b="b"/>
              <a:pathLst>
                <a:path w="91" h="91">
                  <a:moveTo>
                    <a:pt x="75" y="0"/>
                  </a:moveTo>
                  <a:lnTo>
                    <a:pt x="17" y="0"/>
                  </a:lnTo>
                  <a:lnTo>
                    <a:pt x="11" y="0"/>
                  </a:lnTo>
                  <a:lnTo>
                    <a:pt x="7" y="3"/>
                  </a:lnTo>
                  <a:lnTo>
                    <a:pt x="3" y="8"/>
                  </a:lnTo>
                  <a:lnTo>
                    <a:pt x="1" y="12"/>
                  </a:lnTo>
                  <a:lnTo>
                    <a:pt x="0" y="16"/>
                  </a:lnTo>
                  <a:lnTo>
                    <a:pt x="0" y="74"/>
                  </a:lnTo>
                  <a:lnTo>
                    <a:pt x="1" y="79"/>
                  </a:lnTo>
                  <a:lnTo>
                    <a:pt x="3" y="84"/>
                  </a:lnTo>
                  <a:lnTo>
                    <a:pt x="7" y="88"/>
                  </a:lnTo>
                  <a:lnTo>
                    <a:pt x="11" y="90"/>
                  </a:lnTo>
                  <a:lnTo>
                    <a:pt x="17" y="91"/>
                  </a:lnTo>
                  <a:lnTo>
                    <a:pt x="75" y="91"/>
                  </a:lnTo>
                  <a:lnTo>
                    <a:pt x="79" y="90"/>
                  </a:lnTo>
                  <a:lnTo>
                    <a:pt x="83" y="88"/>
                  </a:lnTo>
                  <a:lnTo>
                    <a:pt x="88" y="84"/>
                  </a:lnTo>
                  <a:lnTo>
                    <a:pt x="91" y="79"/>
                  </a:lnTo>
                  <a:lnTo>
                    <a:pt x="91" y="74"/>
                  </a:lnTo>
                  <a:lnTo>
                    <a:pt x="91" y="16"/>
                  </a:lnTo>
                  <a:lnTo>
                    <a:pt x="91" y="12"/>
                  </a:lnTo>
                  <a:lnTo>
                    <a:pt x="88" y="8"/>
                  </a:lnTo>
                  <a:lnTo>
                    <a:pt x="83" y="3"/>
                  </a:lnTo>
                  <a:lnTo>
                    <a:pt x="79" y="0"/>
                  </a:lnTo>
                  <a:lnTo>
                    <a:pt x="75" y="0"/>
                  </a:lnTo>
                  <a:close/>
                  <a:moveTo>
                    <a:pt x="53" y="68"/>
                  </a:moveTo>
                  <a:lnTo>
                    <a:pt x="38" y="68"/>
                  </a:lnTo>
                  <a:lnTo>
                    <a:pt x="25" y="65"/>
                  </a:lnTo>
                  <a:lnTo>
                    <a:pt x="16" y="56"/>
                  </a:lnTo>
                  <a:lnTo>
                    <a:pt x="11" y="43"/>
                  </a:lnTo>
                  <a:lnTo>
                    <a:pt x="79" y="43"/>
                  </a:lnTo>
                  <a:lnTo>
                    <a:pt x="75" y="56"/>
                  </a:lnTo>
                  <a:lnTo>
                    <a:pt x="66" y="65"/>
                  </a:lnTo>
                  <a:lnTo>
                    <a:pt x="53" y="68"/>
                  </a:lnTo>
                  <a:close/>
                </a:path>
              </a:pathLst>
            </a:custGeom>
            <a:solidFill>
              <a:srgbClr val="43A783"/>
            </a:solidFill>
            <a:ln w="0">
              <a:solidFill>
                <a:srgbClr val="43A783"/>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5230">
              <a:extLst>
                <a:ext uri="{FF2B5EF4-FFF2-40B4-BE49-F238E27FC236}">
                  <a16:creationId xmlns:a16="http://schemas.microsoft.com/office/drawing/2014/main" id="{FEDA873D-AD23-7858-94C7-191E94672D64}"/>
                </a:ext>
              </a:extLst>
            </p:cNvPr>
            <p:cNvSpPr>
              <a:spLocks noEditPoints="1"/>
            </p:cNvSpPr>
            <p:nvPr/>
          </p:nvSpPr>
          <p:spPr bwMode="auto">
            <a:xfrm>
              <a:off x="2844800" y="5937250"/>
              <a:ext cx="144463" cy="144463"/>
            </a:xfrm>
            <a:custGeom>
              <a:avLst/>
              <a:gdLst/>
              <a:ahLst/>
              <a:cxnLst>
                <a:cxn ang="0">
                  <a:pos x="73" y="0"/>
                </a:cxn>
                <a:cxn ang="0">
                  <a:pos x="16" y="0"/>
                </a:cxn>
                <a:cxn ang="0">
                  <a:pos x="12" y="0"/>
                </a:cxn>
                <a:cxn ang="0">
                  <a:pos x="7" y="3"/>
                </a:cxn>
                <a:cxn ang="0">
                  <a:pos x="3" y="8"/>
                </a:cxn>
                <a:cxn ang="0">
                  <a:pos x="0" y="12"/>
                </a:cxn>
                <a:cxn ang="0">
                  <a:pos x="0" y="16"/>
                </a:cxn>
                <a:cxn ang="0">
                  <a:pos x="0" y="74"/>
                </a:cxn>
                <a:cxn ang="0">
                  <a:pos x="0" y="79"/>
                </a:cxn>
                <a:cxn ang="0">
                  <a:pos x="3" y="84"/>
                </a:cxn>
                <a:cxn ang="0">
                  <a:pos x="7" y="88"/>
                </a:cxn>
                <a:cxn ang="0">
                  <a:pos x="12" y="90"/>
                </a:cxn>
                <a:cxn ang="0">
                  <a:pos x="16" y="91"/>
                </a:cxn>
                <a:cxn ang="0">
                  <a:pos x="73" y="91"/>
                </a:cxn>
                <a:cxn ang="0">
                  <a:pos x="79" y="90"/>
                </a:cxn>
                <a:cxn ang="0">
                  <a:pos x="83" y="88"/>
                </a:cxn>
                <a:cxn ang="0">
                  <a:pos x="88" y="84"/>
                </a:cxn>
                <a:cxn ang="0">
                  <a:pos x="89" y="79"/>
                </a:cxn>
                <a:cxn ang="0">
                  <a:pos x="91" y="74"/>
                </a:cxn>
                <a:cxn ang="0">
                  <a:pos x="91" y="16"/>
                </a:cxn>
                <a:cxn ang="0">
                  <a:pos x="89" y="12"/>
                </a:cxn>
                <a:cxn ang="0">
                  <a:pos x="88" y="8"/>
                </a:cxn>
                <a:cxn ang="0">
                  <a:pos x="83" y="3"/>
                </a:cxn>
                <a:cxn ang="0">
                  <a:pos x="79" y="0"/>
                </a:cxn>
                <a:cxn ang="0">
                  <a:pos x="73" y="0"/>
                </a:cxn>
                <a:cxn ang="0">
                  <a:pos x="53" y="68"/>
                </a:cxn>
                <a:cxn ang="0">
                  <a:pos x="38" y="68"/>
                </a:cxn>
                <a:cxn ang="0">
                  <a:pos x="25" y="65"/>
                </a:cxn>
                <a:cxn ang="0">
                  <a:pos x="16" y="56"/>
                </a:cxn>
                <a:cxn ang="0">
                  <a:pos x="12" y="43"/>
                </a:cxn>
                <a:cxn ang="0">
                  <a:pos x="79" y="43"/>
                </a:cxn>
                <a:cxn ang="0">
                  <a:pos x="75" y="56"/>
                </a:cxn>
                <a:cxn ang="0">
                  <a:pos x="66" y="65"/>
                </a:cxn>
                <a:cxn ang="0">
                  <a:pos x="53" y="68"/>
                </a:cxn>
              </a:cxnLst>
              <a:rect l="0" t="0" r="r" b="b"/>
              <a:pathLst>
                <a:path w="91" h="91">
                  <a:moveTo>
                    <a:pt x="73" y="0"/>
                  </a:moveTo>
                  <a:lnTo>
                    <a:pt x="16" y="0"/>
                  </a:lnTo>
                  <a:lnTo>
                    <a:pt x="12" y="0"/>
                  </a:lnTo>
                  <a:lnTo>
                    <a:pt x="7" y="3"/>
                  </a:lnTo>
                  <a:lnTo>
                    <a:pt x="3" y="8"/>
                  </a:lnTo>
                  <a:lnTo>
                    <a:pt x="0" y="12"/>
                  </a:lnTo>
                  <a:lnTo>
                    <a:pt x="0" y="16"/>
                  </a:lnTo>
                  <a:lnTo>
                    <a:pt x="0" y="74"/>
                  </a:lnTo>
                  <a:lnTo>
                    <a:pt x="0" y="79"/>
                  </a:lnTo>
                  <a:lnTo>
                    <a:pt x="3" y="84"/>
                  </a:lnTo>
                  <a:lnTo>
                    <a:pt x="7" y="88"/>
                  </a:lnTo>
                  <a:lnTo>
                    <a:pt x="12" y="90"/>
                  </a:lnTo>
                  <a:lnTo>
                    <a:pt x="16" y="91"/>
                  </a:lnTo>
                  <a:lnTo>
                    <a:pt x="73" y="91"/>
                  </a:lnTo>
                  <a:lnTo>
                    <a:pt x="79" y="90"/>
                  </a:lnTo>
                  <a:lnTo>
                    <a:pt x="83" y="88"/>
                  </a:lnTo>
                  <a:lnTo>
                    <a:pt x="88" y="84"/>
                  </a:lnTo>
                  <a:lnTo>
                    <a:pt x="89" y="79"/>
                  </a:lnTo>
                  <a:lnTo>
                    <a:pt x="91" y="74"/>
                  </a:lnTo>
                  <a:lnTo>
                    <a:pt x="91" y="16"/>
                  </a:lnTo>
                  <a:lnTo>
                    <a:pt x="89" y="12"/>
                  </a:lnTo>
                  <a:lnTo>
                    <a:pt x="88" y="8"/>
                  </a:lnTo>
                  <a:lnTo>
                    <a:pt x="83" y="3"/>
                  </a:lnTo>
                  <a:lnTo>
                    <a:pt x="79" y="0"/>
                  </a:lnTo>
                  <a:lnTo>
                    <a:pt x="73" y="0"/>
                  </a:lnTo>
                  <a:close/>
                  <a:moveTo>
                    <a:pt x="53" y="68"/>
                  </a:moveTo>
                  <a:lnTo>
                    <a:pt x="38" y="68"/>
                  </a:lnTo>
                  <a:lnTo>
                    <a:pt x="25" y="65"/>
                  </a:lnTo>
                  <a:lnTo>
                    <a:pt x="16" y="56"/>
                  </a:lnTo>
                  <a:lnTo>
                    <a:pt x="12" y="43"/>
                  </a:lnTo>
                  <a:lnTo>
                    <a:pt x="79" y="43"/>
                  </a:lnTo>
                  <a:lnTo>
                    <a:pt x="75" y="56"/>
                  </a:lnTo>
                  <a:lnTo>
                    <a:pt x="66" y="65"/>
                  </a:lnTo>
                  <a:lnTo>
                    <a:pt x="53" y="68"/>
                  </a:lnTo>
                  <a:close/>
                </a:path>
              </a:pathLst>
            </a:custGeom>
            <a:solidFill>
              <a:srgbClr val="43A783"/>
            </a:solidFill>
            <a:ln w="0">
              <a:solidFill>
                <a:srgbClr val="43A783"/>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5231">
              <a:extLst>
                <a:ext uri="{FF2B5EF4-FFF2-40B4-BE49-F238E27FC236}">
                  <a16:creationId xmlns:a16="http://schemas.microsoft.com/office/drawing/2014/main" id="{38AA3CCA-9BED-108E-AD4C-73D51B6AE3CA}"/>
                </a:ext>
              </a:extLst>
            </p:cNvPr>
            <p:cNvSpPr>
              <a:spLocks/>
            </p:cNvSpPr>
            <p:nvPr/>
          </p:nvSpPr>
          <p:spPr bwMode="auto">
            <a:xfrm>
              <a:off x="2357438" y="5251450"/>
              <a:ext cx="419100" cy="166688"/>
            </a:xfrm>
            <a:custGeom>
              <a:avLst/>
              <a:gdLst/>
              <a:ahLst/>
              <a:cxnLst>
                <a:cxn ang="0">
                  <a:pos x="35" y="105"/>
                </a:cxn>
                <a:cxn ang="0">
                  <a:pos x="35" y="49"/>
                </a:cxn>
                <a:cxn ang="0">
                  <a:pos x="37" y="45"/>
                </a:cxn>
                <a:cxn ang="0">
                  <a:pos x="38" y="41"/>
                </a:cxn>
                <a:cxn ang="0">
                  <a:pos x="41" y="38"/>
                </a:cxn>
                <a:cxn ang="0">
                  <a:pos x="46" y="35"/>
                </a:cxn>
                <a:cxn ang="0">
                  <a:pos x="50" y="35"/>
                </a:cxn>
                <a:cxn ang="0">
                  <a:pos x="214" y="35"/>
                </a:cxn>
                <a:cxn ang="0">
                  <a:pos x="219" y="35"/>
                </a:cxn>
                <a:cxn ang="0">
                  <a:pos x="223" y="38"/>
                </a:cxn>
                <a:cxn ang="0">
                  <a:pos x="226" y="41"/>
                </a:cxn>
                <a:cxn ang="0">
                  <a:pos x="228" y="45"/>
                </a:cxn>
                <a:cxn ang="0">
                  <a:pos x="229" y="49"/>
                </a:cxn>
                <a:cxn ang="0">
                  <a:pos x="229" y="105"/>
                </a:cxn>
                <a:cxn ang="0">
                  <a:pos x="264" y="105"/>
                </a:cxn>
                <a:cxn ang="0">
                  <a:pos x="264" y="49"/>
                </a:cxn>
                <a:cxn ang="0">
                  <a:pos x="260" y="30"/>
                </a:cxn>
                <a:cxn ang="0">
                  <a:pos x="250" y="14"/>
                </a:cxn>
                <a:cxn ang="0">
                  <a:pos x="233" y="4"/>
                </a:cxn>
                <a:cxn ang="0">
                  <a:pos x="214" y="0"/>
                </a:cxn>
                <a:cxn ang="0">
                  <a:pos x="50" y="0"/>
                </a:cxn>
                <a:cxn ang="0">
                  <a:pos x="31" y="4"/>
                </a:cxn>
                <a:cxn ang="0">
                  <a:pos x="15" y="14"/>
                </a:cxn>
                <a:cxn ang="0">
                  <a:pos x="5" y="30"/>
                </a:cxn>
                <a:cxn ang="0">
                  <a:pos x="0" y="49"/>
                </a:cxn>
                <a:cxn ang="0">
                  <a:pos x="0" y="105"/>
                </a:cxn>
                <a:cxn ang="0">
                  <a:pos x="35" y="105"/>
                </a:cxn>
              </a:cxnLst>
              <a:rect l="0" t="0" r="r" b="b"/>
              <a:pathLst>
                <a:path w="264" h="105">
                  <a:moveTo>
                    <a:pt x="35" y="105"/>
                  </a:moveTo>
                  <a:lnTo>
                    <a:pt x="35" y="49"/>
                  </a:lnTo>
                  <a:lnTo>
                    <a:pt x="37" y="45"/>
                  </a:lnTo>
                  <a:lnTo>
                    <a:pt x="38" y="41"/>
                  </a:lnTo>
                  <a:lnTo>
                    <a:pt x="41" y="38"/>
                  </a:lnTo>
                  <a:lnTo>
                    <a:pt x="46" y="35"/>
                  </a:lnTo>
                  <a:lnTo>
                    <a:pt x="50" y="35"/>
                  </a:lnTo>
                  <a:lnTo>
                    <a:pt x="214" y="35"/>
                  </a:lnTo>
                  <a:lnTo>
                    <a:pt x="219" y="35"/>
                  </a:lnTo>
                  <a:lnTo>
                    <a:pt x="223" y="38"/>
                  </a:lnTo>
                  <a:lnTo>
                    <a:pt x="226" y="41"/>
                  </a:lnTo>
                  <a:lnTo>
                    <a:pt x="228" y="45"/>
                  </a:lnTo>
                  <a:lnTo>
                    <a:pt x="229" y="49"/>
                  </a:lnTo>
                  <a:lnTo>
                    <a:pt x="229" y="105"/>
                  </a:lnTo>
                  <a:lnTo>
                    <a:pt x="264" y="105"/>
                  </a:lnTo>
                  <a:lnTo>
                    <a:pt x="264" y="49"/>
                  </a:lnTo>
                  <a:lnTo>
                    <a:pt x="260" y="30"/>
                  </a:lnTo>
                  <a:lnTo>
                    <a:pt x="250" y="14"/>
                  </a:lnTo>
                  <a:lnTo>
                    <a:pt x="233" y="4"/>
                  </a:lnTo>
                  <a:lnTo>
                    <a:pt x="214" y="0"/>
                  </a:lnTo>
                  <a:lnTo>
                    <a:pt x="50" y="0"/>
                  </a:lnTo>
                  <a:lnTo>
                    <a:pt x="31" y="4"/>
                  </a:lnTo>
                  <a:lnTo>
                    <a:pt x="15" y="14"/>
                  </a:lnTo>
                  <a:lnTo>
                    <a:pt x="5" y="30"/>
                  </a:lnTo>
                  <a:lnTo>
                    <a:pt x="0" y="49"/>
                  </a:lnTo>
                  <a:lnTo>
                    <a:pt x="0" y="105"/>
                  </a:lnTo>
                  <a:lnTo>
                    <a:pt x="35" y="105"/>
                  </a:lnTo>
                  <a:close/>
                </a:path>
              </a:pathLst>
            </a:custGeom>
            <a:solidFill>
              <a:srgbClr val="43A783"/>
            </a:solidFill>
            <a:ln w="0">
              <a:solidFill>
                <a:srgbClr val="43A783"/>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aphicFrame>
        <p:nvGraphicFramePr>
          <p:cNvPr id="88" name="Chart 87">
            <a:extLst>
              <a:ext uri="{FF2B5EF4-FFF2-40B4-BE49-F238E27FC236}">
                <a16:creationId xmlns:a16="http://schemas.microsoft.com/office/drawing/2014/main" id="{A3BFC125-F331-31F5-67FF-85A74E3E352C}"/>
              </a:ext>
            </a:extLst>
          </p:cNvPr>
          <p:cNvGraphicFramePr/>
          <p:nvPr>
            <p:extLst>
              <p:ext uri="{D42A27DB-BD31-4B8C-83A1-F6EECF244321}">
                <p14:modId xmlns:p14="http://schemas.microsoft.com/office/powerpoint/2010/main" val="2337516598"/>
              </p:ext>
            </p:extLst>
          </p:nvPr>
        </p:nvGraphicFramePr>
        <p:xfrm>
          <a:off x="206522" y="2880819"/>
          <a:ext cx="5627464" cy="2357288"/>
        </p:xfrm>
        <a:graphic>
          <a:graphicData uri="http://schemas.openxmlformats.org/drawingml/2006/chart">
            <c:chart xmlns:c="http://schemas.openxmlformats.org/drawingml/2006/chart" xmlns:r="http://schemas.openxmlformats.org/officeDocument/2006/relationships" r:id="rId3"/>
          </a:graphicData>
        </a:graphic>
      </p:graphicFrame>
      <p:sp>
        <p:nvSpPr>
          <p:cNvPr id="47" name="TextBox 46">
            <a:extLst>
              <a:ext uri="{FF2B5EF4-FFF2-40B4-BE49-F238E27FC236}">
                <a16:creationId xmlns:a16="http://schemas.microsoft.com/office/drawing/2014/main" id="{5216A1B8-21E4-0C47-5371-50412D348E7F}"/>
              </a:ext>
            </a:extLst>
          </p:cNvPr>
          <p:cNvSpPr txBox="1"/>
          <p:nvPr/>
        </p:nvSpPr>
        <p:spPr>
          <a:xfrm>
            <a:off x="97904" y="9780827"/>
            <a:ext cx="7458595" cy="246221"/>
          </a:xfrm>
          <a:prstGeom prst="rect">
            <a:avLst/>
          </a:prstGeom>
          <a:noFill/>
        </p:spPr>
        <p:txBody>
          <a:bodyPr wrap="square" rtlCol="0">
            <a:spAutoFit/>
          </a:bodyPr>
          <a:lstStyle/>
          <a:p>
            <a:r>
              <a:rPr lang="en-US" sz="1000" i="1" dirty="0">
                <a:solidFill>
                  <a:srgbClr val="7F7F7F"/>
                </a:solidFill>
              </a:rPr>
              <a:t>Note: See methodology on next page</a:t>
            </a:r>
          </a:p>
        </p:txBody>
      </p:sp>
      <p:sp>
        <p:nvSpPr>
          <p:cNvPr id="4" name="Rectangle 3">
            <a:extLst>
              <a:ext uri="{FF2B5EF4-FFF2-40B4-BE49-F238E27FC236}">
                <a16:creationId xmlns:a16="http://schemas.microsoft.com/office/drawing/2014/main" id="{9C20CD0F-2471-6813-A1ED-506AC49748C5}"/>
              </a:ext>
            </a:extLst>
          </p:cNvPr>
          <p:cNvSpPr/>
          <p:nvPr/>
        </p:nvSpPr>
        <p:spPr>
          <a:xfrm>
            <a:off x="0" y="1"/>
            <a:ext cx="7772400" cy="1079499"/>
          </a:xfrm>
          <a:prstGeom prst="rect">
            <a:avLst/>
          </a:prstGeom>
          <a:solidFill>
            <a:srgbClr val="43A783"/>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182880" bIns="91440" rtlCol="0" anchor="ctr"/>
          <a:lstStyle/>
          <a:p>
            <a:pPr>
              <a:lnSpc>
                <a:spcPts val="1900"/>
              </a:lnSpc>
              <a:spcBef>
                <a:spcPts val="600"/>
              </a:spcBef>
              <a:spcAft>
                <a:spcPts val="600"/>
              </a:spcAft>
            </a:pPr>
            <a:r>
              <a:rPr lang="en-US" sz="2600" dirty="0">
                <a:solidFill>
                  <a:schemeClr val="bg1"/>
                </a:solidFill>
                <a:latin typeface="+mj-lt"/>
                <a:ea typeface="Cambria" panose="02040503050406030204" pitchFamily="18" charset="0"/>
              </a:rPr>
              <a:t>MD Considers Policy That Favors Corporate Giants</a:t>
            </a:r>
          </a:p>
          <a:p>
            <a:pPr>
              <a:lnSpc>
                <a:spcPct val="104000"/>
              </a:lnSpc>
              <a:spcBef>
                <a:spcPts val="400"/>
              </a:spcBef>
            </a:pPr>
            <a:r>
              <a:rPr lang="en-US" sz="1400" i="1" dirty="0">
                <a:solidFill>
                  <a:schemeClr val="bg1"/>
                </a:solidFill>
                <a:latin typeface="+mj-lt"/>
                <a:ea typeface="Sans Serif Collection" panose="020B0502040504020204" pitchFamily="34" charset="0"/>
                <a:cs typeface="Sans Serif Collection" panose="020B0502040504020204" pitchFamily="34" charset="0"/>
              </a:rPr>
              <a:t>While</a:t>
            </a:r>
            <a:r>
              <a:rPr lang="en-US" sz="1400" i="1" dirty="0">
                <a:solidFill>
                  <a:schemeClr val="bg1"/>
                </a:solidFill>
                <a:latin typeface="+mj-lt"/>
                <a:ea typeface="Cambria" panose="02040503050406030204" pitchFamily="18" charset="0"/>
              </a:rPr>
              <a:t> the largest retailers in Maryland will rake in tens of millions from a new card processing </a:t>
            </a:r>
          </a:p>
          <a:p>
            <a:pPr>
              <a:lnSpc>
                <a:spcPct val="104000"/>
              </a:lnSpc>
              <a:spcBef>
                <a:spcPts val="400"/>
              </a:spcBef>
            </a:pPr>
            <a:r>
              <a:rPr lang="en-US" sz="1400" i="1" dirty="0">
                <a:solidFill>
                  <a:schemeClr val="bg1"/>
                </a:solidFill>
                <a:latin typeface="+mj-lt"/>
                <a:ea typeface="Cambria" panose="02040503050406030204" pitchFamily="18" charset="0"/>
              </a:rPr>
              <a:t>proposal, small businesses will see little benefit — and consumers could be the ones paying the price</a:t>
            </a:r>
            <a:r>
              <a:rPr lang="en-US" sz="1400" i="1" dirty="0">
                <a:solidFill>
                  <a:schemeClr val="bg1"/>
                </a:solidFill>
                <a:latin typeface="Cambria" panose="02040503050406030204" pitchFamily="18" charset="0"/>
                <a:ea typeface="Cambria" panose="02040503050406030204" pitchFamily="18" charset="0"/>
              </a:rPr>
              <a:t>.</a:t>
            </a:r>
          </a:p>
        </p:txBody>
      </p:sp>
      <p:sp>
        <p:nvSpPr>
          <p:cNvPr id="10" name="TextBox 9">
            <a:extLst>
              <a:ext uri="{FF2B5EF4-FFF2-40B4-BE49-F238E27FC236}">
                <a16:creationId xmlns:a16="http://schemas.microsoft.com/office/drawing/2014/main" id="{65A0032A-A814-CD0C-15CD-384E51A409D5}"/>
              </a:ext>
            </a:extLst>
          </p:cNvPr>
          <p:cNvSpPr txBox="1"/>
          <p:nvPr/>
        </p:nvSpPr>
        <p:spPr>
          <a:xfrm>
            <a:off x="0" y="1116740"/>
            <a:ext cx="7772400" cy="1350498"/>
          </a:xfrm>
          <a:prstGeom prst="rect">
            <a:avLst/>
          </a:prstGeom>
          <a:noFill/>
          <a:ln>
            <a:noFill/>
          </a:ln>
        </p:spPr>
        <p:txBody>
          <a:bodyPr wrap="square" lIns="228600" rtlCol="0">
            <a:spAutoFit/>
          </a:bodyPr>
          <a:lstStyle/>
          <a:p>
            <a:pPr marL="171450" indent="-171450">
              <a:lnSpc>
                <a:spcPct val="105000"/>
              </a:lnSpc>
              <a:spcAft>
                <a:spcPts val="400"/>
              </a:spcAft>
              <a:buFont typeface="Arial" panose="020B0604020202020204" pitchFamily="34" charset="0"/>
              <a:buChar char="•"/>
            </a:pPr>
            <a:r>
              <a:rPr lang="en-US" sz="1200" dirty="0">
                <a:solidFill>
                  <a:srgbClr val="545454"/>
                </a:solidFill>
                <a:latin typeface="+mj-lt"/>
                <a:ea typeface="Cambria" panose="02040503050406030204" pitchFamily="18" charset="0"/>
                <a:cs typeface="Calibri" panose="020F0502020204030204" pitchFamily="34" charset="0"/>
              </a:rPr>
              <a:t>Recently, the Maryland legislature proposed a bill prohibiting card issuers and networks from imposing interchange fees on sales taxes and tips. This legislation has been falsely sold as helpful to small businesses.</a:t>
            </a:r>
          </a:p>
          <a:p>
            <a:pPr marL="171450" indent="-171450">
              <a:lnSpc>
                <a:spcPct val="105000"/>
              </a:lnSpc>
              <a:spcAft>
                <a:spcPts val="400"/>
              </a:spcAft>
              <a:buFont typeface="Arial" panose="020B0604020202020204" pitchFamily="34" charset="0"/>
              <a:buChar char="•"/>
            </a:pPr>
            <a:r>
              <a:rPr lang="en-US" sz="1200" dirty="0">
                <a:solidFill>
                  <a:srgbClr val="545454"/>
                </a:solidFill>
                <a:latin typeface="+mj-lt"/>
                <a:ea typeface="Cambria" panose="02040503050406030204" pitchFamily="18" charset="0"/>
                <a:cs typeface="Calibri" panose="020F0502020204030204" pitchFamily="34" charset="0"/>
              </a:rPr>
              <a:t>In reality, 10 of the largest retailers in the country would grab 20% of the $59MM reduction in interchange fees on sales tax, and the 20 largest restaurant chains would take 19% of the $19MM reduction in interchange fees on tips. </a:t>
            </a:r>
          </a:p>
          <a:p>
            <a:pPr marL="171450" indent="-171450">
              <a:lnSpc>
                <a:spcPct val="105000"/>
              </a:lnSpc>
              <a:spcAft>
                <a:spcPts val="400"/>
              </a:spcAft>
              <a:buFont typeface="Arial" panose="020B0604020202020204" pitchFamily="34" charset="0"/>
              <a:buChar char="•"/>
            </a:pPr>
            <a:r>
              <a:rPr lang="en-US" sz="1200" dirty="0">
                <a:solidFill>
                  <a:srgbClr val="545454"/>
                </a:solidFill>
                <a:highlight>
                  <a:srgbClr val="FFFFFF"/>
                </a:highlight>
                <a:latin typeface="+mj-lt"/>
                <a:ea typeface="Cambria" panose="02040503050406030204" pitchFamily="18" charset="0"/>
                <a:cs typeface="Calibri" panose="020F0502020204030204" pitchFamily="34" charset="0"/>
              </a:rPr>
              <a:t>The 668,365 small businesses in Maryland are expected to save just $89 each on average — and many would need to upgrade their payment systems to boot. </a:t>
            </a:r>
            <a:endParaRPr lang="en-US" sz="1200" dirty="0">
              <a:solidFill>
                <a:srgbClr val="545454"/>
              </a:solidFill>
              <a:highlight>
                <a:srgbClr val="FFFFFF"/>
              </a:highlight>
              <a:latin typeface="+mj-lt"/>
              <a:ea typeface="Cambria" panose="02040503050406030204" pitchFamily="18" charset="0"/>
            </a:endParaRPr>
          </a:p>
        </p:txBody>
      </p:sp>
      <p:sp>
        <p:nvSpPr>
          <p:cNvPr id="103" name="TextBox 102">
            <a:extLst>
              <a:ext uri="{FF2B5EF4-FFF2-40B4-BE49-F238E27FC236}">
                <a16:creationId xmlns:a16="http://schemas.microsoft.com/office/drawing/2014/main" id="{0321B810-A0FF-2E3A-2412-F257C020B1FA}"/>
              </a:ext>
            </a:extLst>
          </p:cNvPr>
          <p:cNvSpPr txBox="1"/>
          <p:nvPr/>
        </p:nvSpPr>
        <p:spPr>
          <a:xfrm>
            <a:off x="1625600" y="8277730"/>
            <a:ext cx="6007651" cy="988027"/>
          </a:xfrm>
          <a:prstGeom prst="rect">
            <a:avLst/>
          </a:prstGeom>
          <a:solidFill>
            <a:schemeClr val="bg1">
              <a:lumMod val="95000"/>
            </a:schemeClr>
          </a:solidFill>
          <a:ln w="12700">
            <a:solidFill>
              <a:srgbClr val="255D49"/>
            </a:solidFill>
            <a:prstDash val="dash"/>
          </a:ln>
        </p:spPr>
        <p:txBody>
          <a:bodyPr wrap="square" rtlCol="0">
            <a:spAutoFit/>
          </a:bodyPr>
          <a:lstStyle/>
          <a:p>
            <a:pPr>
              <a:lnSpc>
                <a:spcPct val="105000"/>
              </a:lnSpc>
            </a:pPr>
            <a:r>
              <a:rPr lang="en-US" sz="1400" dirty="0">
                <a:solidFill>
                  <a:srgbClr val="222A35"/>
                </a:solidFill>
                <a:latin typeface="+mj-lt"/>
                <a:ea typeface="Cambria" panose="02040503050406030204" pitchFamily="18" charset="0"/>
              </a:rPr>
              <a:t>After the federal government-imposed price caps on debit card interchange fees in 2011,</a:t>
            </a:r>
            <a:r>
              <a:rPr lang="en-US" sz="1400" b="1" dirty="0">
                <a:solidFill>
                  <a:srgbClr val="222A35"/>
                </a:solidFill>
                <a:latin typeface="+mj-lt"/>
                <a:ea typeface="Cambria" panose="02040503050406030204" pitchFamily="18" charset="0"/>
              </a:rPr>
              <a:t> only 1%</a:t>
            </a:r>
            <a:r>
              <a:rPr lang="en-US" sz="1400" dirty="0">
                <a:solidFill>
                  <a:srgbClr val="222A35"/>
                </a:solidFill>
                <a:latin typeface="+mj-lt"/>
                <a:ea typeface="Cambria" panose="02040503050406030204" pitchFamily="18" charset="0"/>
              </a:rPr>
              <a:t> of merchants passed the savings along to consumers by lowering their prices. Meanwhile, consumers suffered from </a:t>
            </a:r>
            <a:r>
              <a:rPr lang="en-US" sz="1400" b="1" dirty="0">
                <a:solidFill>
                  <a:srgbClr val="222A35"/>
                </a:solidFill>
                <a:latin typeface="+mj-lt"/>
                <a:ea typeface="Cambria" panose="02040503050406030204" pitchFamily="18" charset="0"/>
              </a:rPr>
              <a:t>higher fees, reduced services, and disproportionate harm to low-income consumers.</a:t>
            </a:r>
            <a:r>
              <a:rPr lang="en-US" sz="1400" dirty="0">
                <a:solidFill>
                  <a:srgbClr val="222A35"/>
                </a:solidFill>
                <a:latin typeface="+mj-lt"/>
                <a:ea typeface="Cambria" panose="02040503050406030204" pitchFamily="18" charset="0"/>
              </a:rPr>
              <a:t> </a:t>
            </a:r>
            <a:endParaRPr lang="en-US" sz="1400" b="1" dirty="0">
              <a:solidFill>
                <a:srgbClr val="222A35"/>
              </a:solidFill>
              <a:latin typeface="+mj-lt"/>
              <a:ea typeface="Cambria" panose="02040503050406030204" pitchFamily="18" charset="0"/>
            </a:endParaRPr>
          </a:p>
        </p:txBody>
      </p:sp>
      <p:grpSp>
        <p:nvGrpSpPr>
          <p:cNvPr id="13" name="Group 12">
            <a:extLst>
              <a:ext uri="{FF2B5EF4-FFF2-40B4-BE49-F238E27FC236}">
                <a16:creationId xmlns:a16="http://schemas.microsoft.com/office/drawing/2014/main" id="{B2F3BE33-16B5-E03A-6F8F-17FAFFF38E95}"/>
              </a:ext>
            </a:extLst>
          </p:cNvPr>
          <p:cNvGrpSpPr/>
          <p:nvPr/>
        </p:nvGrpSpPr>
        <p:grpSpPr>
          <a:xfrm>
            <a:off x="1131713" y="6786780"/>
            <a:ext cx="2133289" cy="808431"/>
            <a:chOff x="1905000" y="5952484"/>
            <a:chExt cx="2074784" cy="1291396"/>
          </a:xfrm>
        </p:grpSpPr>
        <p:sp>
          <p:nvSpPr>
            <p:cNvPr id="105" name="TextBox 104">
              <a:extLst>
                <a:ext uri="{FF2B5EF4-FFF2-40B4-BE49-F238E27FC236}">
                  <a16:creationId xmlns:a16="http://schemas.microsoft.com/office/drawing/2014/main" id="{590F5486-D5BB-D47D-50DB-A24F43A524C2}"/>
                </a:ext>
              </a:extLst>
            </p:cNvPr>
            <p:cNvSpPr txBox="1"/>
            <p:nvPr/>
          </p:nvSpPr>
          <p:spPr>
            <a:xfrm>
              <a:off x="1905000" y="5952484"/>
              <a:ext cx="2074783" cy="589239"/>
            </a:xfrm>
            <a:prstGeom prst="rect">
              <a:avLst/>
            </a:prstGeom>
            <a:noFill/>
          </p:spPr>
          <p:txBody>
            <a:bodyPr wrap="square" lIns="0" tIns="0" rIns="0" bIns="0" rtlCol="0" anchor="ctr">
              <a:spAutoFit/>
            </a:bodyPr>
            <a:lstStyle/>
            <a:p>
              <a:pPr algn="ctr"/>
              <a:r>
                <a:rPr lang="en-US" sz="2800" b="1" dirty="0">
                  <a:solidFill>
                    <a:srgbClr val="43A783"/>
                  </a:solidFill>
                  <a:latin typeface="+mj-lt"/>
                  <a:ea typeface="Cambria" panose="02040503050406030204" pitchFamily="18" charset="0"/>
                  <a:sym typeface="Wingdings 3" panose="05040102010807070707" pitchFamily="18" charset="2"/>
                </a:rPr>
                <a:t> 99%</a:t>
              </a:r>
              <a:endParaRPr lang="en-US" sz="2800" b="1" i="1" dirty="0">
                <a:solidFill>
                  <a:srgbClr val="43A783"/>
                </a:solidFill>
                <a:latin typeface="+mj-lt"/>
                <a:ea typeface="Cambria" panose="02040503050406030204" pitchFamily="18" charset="0"/>
              </a:endParaRPr>
            </a:p>
          </p:txBody>
        </p:sp>
        <p:sp>
          <p:nvSpPr>
            <p:cNvPr id="106" name="Rectangle 105">
              <a:extLst>
                <a:ext uri="{FF2B5EF4-FFF2-40B4-BE49-F238E27FC236}">
                  <a16:creationId xmlns:a16="http://schemas.microsoft.com/office/drawing/2014/main" id="{E9D62F9F-CF6A-7173-A2E5-26CC9744CB43}"/>
                </a:ext>
              </a:extLst>
            </p:cNvPr>
            <p:cNvSpPr/>
            <p:nvPr/>
          </p:nvSpPr>
          <p:spPr>
            <a:xfrm>
              <a:off x="1905000" y="6556727"/>
              <a:ext cx="2074784" cy="687153"/>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spcAft>
                  <a:spcPts val="200"/>
                </a:spcAft>
              </a:pPr>
              <a:r>
                <a:rPr lang="en-US" sz="1400" dirty="0">
                  <a:solidFill>
                    <a:schemeClr val="tx1"/>
                  </a:solidFill>
                  <a:latin typeface="+mj-lt"/>
                  <a:ea typeface="Cambria" panose="02040503050406030204" pitchFamily="18" charset="0"/>
                  <a:cs typeface="Times New Roman" panose="02020603050405020304" pitchFamily="18" charset="0"/>
                </a:rPr>
                <a:t>Share of businesses in MD that are small businesses</a:t>
              </a:r>
            </a:p>
          </p:txBody>
        </p:sp>
      </p:grpSp>
      <p:sp>
        <p:nvSpPr>
          <p:cNvPr id="119" name="Rectangular Callout 24">
            <a:extLst>
              <a:ext uri="{FF2B5EF4-FFF2-40B4-BE49-F238E27FC236}">
                <a16:creationId xmlns:a16="http://schemas.microsoft.com/office/drawing/2014/main" id="{FF69A3BE-1C0F-3658-9E56-172E68F87DAC}"/>
              </a:ext>
            </a:extLst>
          </p:cNvPr>
          <p:cNvSpPr/>
          <p:nvPr/>
        </p:nvSpPr>
        <p:spPr>
          <a:xfrm>
            <a:off x="5853036" y="3349307"/>
            <a:ext cx="1827695" cy="1784343"/>
          </a:xfrm>
          <a:prstGeom prst="wedgeRectCallout">
            <a:avLst>
              <a:gd name="adj1" fmla="val 19410"/>
              <a:gd name="adj2" fmla="val 26966"/>
            </a:avLst>
          </a:prstGeom>
          <a:solidFill>
            <a:schemeClr val="bg1">
              <a:lumMod val="95000"/>
            </a:schemeClr>
          </a:solidFill>
          <a:ln w="12700" cap="flat" cmpd="sng" algn="ctr">
            <a:solidFill>
              <a:srgbClr val="255D49"/>
            </a:solidFill>
            <a:prstDash val="dash"/>
          </a:ln>
          <a:effectLst/>
        </p:spPr>
        <p:txBody>
          <a:bodyPr tIns="0" bIns="0" anchor="ctr"/>
          <a:lstStyle/>
          <a:p>
            <a:pPr marR="0" lvl="0" algn="ctr" defTabSz="914400" eaLnBrk="1" fontAlgn="auto" latinLnBrk="0" hangingPunct="1">
              <a:lnSpc>
                <a:spcPct val="110000"/>
              </a:lnSpc>
              <a:spcBef>
                <a:spcPts val="0"/>
              </a:spcBef>
              <a:spcAft>
                <a:spcPts val="500"/>
              </a:spcAft>
              <a:buClrTx/>
              <a:buSzTx/>
              <a:tabLst/>
              <a:defRPr/>
            </a:pPr>
            <a:r>
              <a:rPr kumimoji="0" lang="en-US" sz="1600" b="1" strike="noStrike" kern="0" cap="none" spc="0" normalizeH="0" baseline="0" noProof="0" dirty="0">
                <a:ln>
                  <a:noFill/>
                </a:ln>
                <a:solidFill>
                  <a:srgbClr val="43A783"/>
                </a:solidFill>
                <a:effectLst/>
                <a:uLnTx/>
                <a:uFillTx/>
                <a:latin typeface="+mj-lt"/>
                <a:ea typeface="Cambria" panose="02040503050406030204" pitchFamily="18" charset="0"/>
              </a:rPr>
              <a:t>Includes corporate megastores such as Walmart, Amazon, Home Depot, Target, and </a:t>
            </a:r>
            <a:r>
              <a:rPr lang="en-US" sz="1600" b="1" kern="0" dirty="0">
                <a:solidFill>
                  <a:srgbClr val="43A783"/>
                </a:solidFill>
                <a:latin typeface="+mj-lt"/>
                <a:ea typeface="Cambria" panose="02040503050406030204" pitchFamily="18" charset="0"/>
              </a:rPr>
              <a:t>Lowe’s</a:t>
            </a:r>
            <a:r>
              <a:rPr kumimoji="0" lang="en-US" sz="1600" b="1" strike="noStrike" kern="0" cap="none" spc="0" normalizeH="0" baseline="0" noProof="0" dirty="0">
                <a:ln>
                  <a:noFill/>
                </a:ln>
                <a:solidFill>
                  <a:srgbClr val="43A783"/>
                </a:solidFill>
                <a:effectLst/>
                <a:uLnTx/>
                <a:uFillTx/>
                <a:latin typeface="+mj-lt"/>
                <a:ea typeface="Cambria" panose="02040503050406030204" pitchFamily="18" charset="0"/>
              </a:rPr>
              <a:t>.</a:t>
            </a:r>
          </a:p>
        </p:txBody>
      </p:sp>
      <p:grpSp>
        <p:nvGrpSpPr>
          <p:cNvPr id="14" name="Group 13">
            <a:extLst>
              <a:ext uri="{FF2B5EF4-FFF2-40B4-BE49-F238E27FC236}">
                <a16:creationId xmlns:a16="http://schemas.microsoft.com/office/drawing/2014/main" id="{859AF231-BE36-87FF-49DC-37B4E0B76853}"/>
              </a:ext>
            </a:extLst>
          </p:cNvPr>
          <p:cNvGrpSpPr/>
          <p:nvPr/>
        </p:nvGrpSpPr>
        <p:grpSpPr>
          <a:xfrm>
            <a:off x="3095558" y="6014145"/>
            <a:ext cx="2057400" cy="1021691"/>
            <a:chOff x="3808057" y="5351382"/>
            <a:chExt cx="2057400" cy="1622313"/>
          </a:xfrm>
        </p:grpSpPr>
        <p:sp>
          <p:nvSpPr>
            <p:cNvPr id="121" name="TextBox 120">
              <a:extLst>
                <a:ext uri="{FF2B5EF4-FFF2-40B4-BE49-F238E27FC236}">
                  <a16:creationId xmlns:a16="http://schemas.microsoft.com/office/drawing/2014/main" id="{45DA7533-29D4-D1EC-86A2-8D62D76A1D8F}"/>
                </a:ext>
              </a:extLst>
            </p:cNvPr>
            <p:cNvSpPr txBox="1"/>
            <p:nvPr/>
          </p:nvSpPr>
          <p:spPr>
            <a:xfrm>
              <a:off x="3808057" y="5351382"/>
              <a:ext cx="2057400" cy="879677"/>
            </a:xfrm>
            <a:prstGeom prst="rect">
              <a:avLst/>
            </a:prstGeom>
            <a:noFill/>
          </p:spPr>
          <p:txBody>
            <a:bodyPr wrap="square" lIns="0" tIns="0" rIns="0" bIns="0" rtlCol="0" anchor="ctr">
              <a:spAutoFit/>
            </a:bodyPr>
            <a:lstStyle/>
            <a:p>
              <a:pPr algn="ctr"/>
              <a:r>
                <a:rPr lang="en-US" sz="3600" b="1" dirty="0">
                  <a:solidFill>
                    <a:srgbClr val="43A783"/>
                  </a:solidFill>
                  <a:latin typeface="+mj-lt"/>
                  <a:ea typeface="Cambria" panose="02040503050406030204" pitchFamily="18" charset="0"/>
                  <a:sym typeface="Wingdings 3" panose="05040102010807070707" pitchFamily="18" charset="2"/>
                </a:rPr>
                <a:t>$89</a:t>
              </a:r>
              <a:endParaRPr lang="en-US" sz="3600" b="1" i="1" dirty="0">
                <a:solidFill>
                  <a:srgbClr val="43A783"/>
                </a:solidFill>
                <a:latin typeface="+mj-lt"/>
                <a:ea typeface="Cambria" panose="02040503050406030204" pitchFamily="18" charset="0"/>
              </a:endParaRPr>
            </a:p>
          </p:txBody>
        </p:sp>
        <p:sp>
          <p:nvSpPr>
            <p:cNvPr id="122" name="Rectangle 121">
              <a:extLst>
                <a:ext uri="{FF2B5EF4-FFF2-40B4-BE49-F238E27FC236}">
                  <a16:creationId xmlns:a16="http://schemas.microsoft.com/office/drawing/2014/main" id="{65882DE9-FB79-95A8-A138-F20528758CE0}"/>
                </a:ext>
              </a:extLst>
            </p:cNvPr>
            <p:cNvSpPr/>
            <p:nvPr/>
          </p:nvSpPr>
          <p:spPr>
            <a:xfrm>
              <a:off x="4084046" y="6329006"/>
              <a:ext cx="1645920" cy="64468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spcAft>
                  <a:spcPts val="200"/>
                </a:spcAft>
              </a:pPr>
              <a:r>
                <a:rPr lang="en-US" sz="1400" dirty="0">
                  <a:solidFill>
                    <a:schemeClr val="tx1"/>
                  </a:solidFill>
                  <a:latin typeface="+mj-lt"/>
                  <a:ea typeface="Cambria" panose="02040503050406030204" pitchFamily="18" charset="0"/>
                  <a:cs typeface="Times New Roman" panose="02020603050405020304" pitchFamily="18" charset="0"/>
                </a:rPr>
                <a:t>Average savings </a:t>
              </a:r>
            </a:p>
            <a:p>
              <a:pPr algn="ctr">
                <a:spcAft>
                  <a:spcPts val="200"/>
                </a:spcAft>
              </a:pPr>
              <a:r>
                <a:rPr lang="en-US" sz="1400" dirty="0">
                  <a:solidFill>
                    <a:schemeClr val="tx1"/>
                  </a:solidFill>
                  <a:latin typeface="+mj-lt"/>
                  <a:ea typeface="Cambria" panose="02040503050406030204" pitchFamily="18" charset="0"/>
                  <a:cs typeface="Times New Roman" panose="02020603050405020304" pitchFamily="18" charset="0"/>
                </a:rPr>
                <a:t>per small business</a:t>
              </a:r>
            </a:p>
          </p:txBody>
        </p:sp>
      </p:grpSp>
      <p:grpSp>
        <p:nvGrpSpPr>
          <p:cNvPr id="12" name="Group 11">
            <a:extLst>
              <a:ext uri="{FF2B5EF4-FFF2-40B4-BE49-F238E27FC236}">
                <a16:creationId xmlns:a16="http://schemas.microsoft.com/office/drawing/2014/main" id="{FE45ECDC-E570-6EDD-DF2A-BE8FD397B6BA}"/>
              </a:ext>
            </a:extLst>
          </p:cNvPr>
          <p:cNvGrpSpPr/>
          <p:nvPr/>
        </p:nvGrpSpPr>
        <p:grpSpPr>
          <a:xfrm>
            <a:off x="1086375" y="5842032"/>
            <a:ext cx="2178628" cy="940409"/>
            <a:chOff x="-1197" y="5942436"/>
            <a:chExt cx="2067807" cy="1365958"/>
          </a:xfrm>
        </p:grpSpPr>
        <p:sp>
          <p:nvSpPr>
            <p:cNvPr id="123" name="TextBox 122">
              <a:extLst>
                <a:ext uri="{FF2B5EF4-FFF2-40B4-BE49-F238E27FC236}">
                  <a16:creationId xmlns:a16="http://schemas.microsoft.com/office/drawing/2014/main" id="{0229F0A7-94AD-A951-3163-01AB164BF741}"/>
                </a:ext>
              </a:extLst>
            </p:cNvPr>
            <p:cNvSpPr txBox="1"/>
            <p:nvPr/>
          </p:nvSpPr>
          <p:spPr>
            <a:xfrm>
              <a:off x="-1" y="5942436"/>
              <a:ext cx="2066610" cy="625870"/>
            </a:xfrm>
            <a:prstGeom prst="rect">
              <a:avLst/>
            </a:prstGeom>
            <a:noFill/>
          </p:spPr>
          <p:txBody>
            <a:bodyPr wrap="square" lIns="0" tIns="0" rIns="0" bIns="0" rtlCol="0" anchor="ctr">
              <a:spAutoFit/>
            </a:bodyPr>
            <a:lstStyle/>
            <a:p>
              <a:pPr algn="ctr"/>
              <a:r>
                <a:rPr lang="en-US" sz="2800" b="1" dirty="0">
                  <a:solidFill>
                    <a:srgbClr val="43A783"/>
                  </a:solidFill>
                  <a:latin typeface="+mj-lt"/>
                  <a:ea typeface="Cambria" panose="02040503050406030204" pitchFamily="18" charset="0"/>
                  <a:sym typeface="Wingdings 3" panose="05040102010807070707" pitchFamily="18" charset="2"/>
                </a:rPr>
                <a:t> 668k</a:t>
              </a:r>
              <a:endParaRPr lang="en-US" sz="2800" b="1" i="1" dirty="0">
                <a:solidFill>
                  <a:srgbClr val="43A783"/>
                </a:solidFill>
                <a:latin typeface="+mj-lt"/>
                <a:ea typeface="Cambria" panose="02040503050406030204" pitchFamily="18" charset="0"/>
              </a:endParaRPr>
            </a:p>
          </p:txBody>
        </p:sp>
        <p:sp>
          <p:nvSpPr>
            <p:cNvPr id="124" name="Rectangle 123">
              <a:extLst>
                <a:ext uri="{FF2B5EF4-FFF2-40B4-BE49-F238E27FC236}">
                  <a16:creationId xmlns:a16="http://schemas.microsoft.com/office/drawing/2014/main" id="{3233F591-560D-573B-42F3-4C0338A2F12A}"/>
                </a:ext>
              </a:extLst>
            </p:cNvPr>
            <p:cNvSpPr/>
            <p:nvPr/>
          </p:nvSpPr>
          <p:spPr>
            <a:xfrm>
              <a:off x="-1197" y="6483979"/>
              <a:ext cx="2067807" cy="82441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spcAft>
                  <a:spcPts val="200"/>
                </a:spcAft>
              </a:pPr>
              <a:r>
                <a:rPr lang="en-US" sz="1400" dirty="0">
                  <a:solidFill>
                    <a:schemeClr val="tx1"/>
                  </a:solidFill>
                  <a:latin typeface="+mj-lt"/>
                  <a:ea typeface="Cambria" panose="02040503050406030204" pitchFamily="18" charset="0"/>
                  <a:cs typeface="Times New Roman" panose="02020603050405020304" pitchFamily="18" charset="0"/>
                </a:rPr>
                <a:t>Number of small</a:t>
              </a:r>
            </a:p>
            <a:p>
              <a:pPr algn="ctr">
                <a:spcAft>
                  <a:spcPts val="200"/>
                </a:spcAft>
              </a:pPr>
              <a:r>
                <a:rPr lang="en-US" sz="1400" dirty="0">
                  <a:solidFill>
                    <a:schemeClr val="tx1"/>
                  </a:solidFill>
                  <a:latin typeface="+mj-lt"/>
                  <a:ea typeface="Cambria" panose="02040503050406030204" pitchFamily="18" charset="0"/>
                  <a:cs typeface="Times New Roman" panose="02020603050405020304" pitchFamily="18" charset="0"/>
                </a:rPr>
                <a:t>businesses in Maryland</a:t>
              </a:r>
            </a:p>
          </p:txBody>
        </p:sp>
      </p:grpSp>
      <p:sp>
        <p:nvSpPr>
          <p:cNvPr id="125" name="Rectangle 124">
            <a:extLst>
              <a:ext uri="{FF2B5EF4-FFF2-40B4-BE49-F238E27FC236}">
                <a16:creationId xmlns:a16="http://schemas.microsoft.com/office/drawing/2014/main" id="{3422CCA3-611B-D41E-BA32-941F98E4BA92}"/>
              </a:ext>
            </a:extLst>
          </p:cNvPr>
          <p:cNvSpPr/>
          <p:nvPr/>
        </p:nvSpPr>
        <p:spPr>
          <a:xfrm>
            <a:off x="-12099" y="5371619"/>
            <a:ext cx="7772399" cy="365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0" bIns="0" rtlCol="0" anchor="ctr"/>
          <a:lstStyle/>
          <a:p>
            <a:r>
              <a:rPr lang="en-US" sz="1600" b="1" dirty="0">
                <a:solidFill>
                  <a:schemeClr val="bg1"/>
                </a:solidFill>
                <a:latin typeface="+mj-lt"/>
                <a:ea typeface="Cambria" panose="02040503050406030204" pitchFamily="18" charset="0"/>
              </a:rPr>
              <a:t>Meanwhile, MD small businesses will save little, and many will face additional costs.</a:t>
            </a:r>
          </a:p>
        </p:txBody>
      </p:sp>
      <p:sp>
        <p:nvSpPr>
          <p:cNvPr id="128" name="Freeform 87">
            <a:extLst>
              <a:ext uri="{FF2B5EF4-FFF2-40B4-BE49-F238E27FC236}">
                <a16:creationId xmlns:a16="http://schemas.microsoft.com/office/drawing/2014/main" id="{2AE2099D-9A49-ECB5-0721-D41262C24B1A}"/>
              </a:ext>
            </a:extLst>
          </p:cNvPr>
          <p:cNvSpPr>
            <a:spLocks noChangeAspect="1" noEditPoints="1"/>
          </p:cNvSpPr>
          <p:nvPr/>
        </p:nvSpPr>
        <p:spPr bwMode="auto">
          <a:xfrm>
            <a:off x="192506" y="8385452"/>
            <a:ext cx="1141359" cy="954106"/>
          </a:xfrm>
          <a:custGeom>
            <a:avLst/>
            <a:gdLst>
              <a:gd name="T0" fmla="*/ 677 w 769"/>
              <a:gd name="T1" fmla="*/ 357 h 641"/>
              <a:gd name="T2" fmla="*/ 642 w 769"/>
              <a:gd name="T3" fmla="*/ 339 h 641"/>
              <a:gd name="T4" fmla="*/ 671 w 769"/>
              <a:gd name="T5" fmla="*/ 313 h 641"/>
              <a:gd name="T6" fmla="*/ 680 w 769"/>
              <a:gd name="T7" fmla="*/ 248 h 641"/>
              <a:gd name="T8" fmla="*/ 658 w 769"/>
              <a:gd name="T9" fmla="*/ 127 h 641"/>
              <a:gd name="T10" fmla="*/ 548 w 769"/>
              <a:gd name="T11" fmla="*/ 108 h 641"/>
              <a:gd name="T12" fmla="*/ 557 w 769"/>
              <a:gd name="T13" fmla="*/ 215 h 641"/>
              <a:gd name="T14" fmla="*/ 513 w 769"/>
              <a:gd name="T15" fmla="*/ 313 h 641"/>
              <a:gd name="T16" fmla="*/ 540 w 769"/>
              <a:gd name="T17" fmla="*/ 339 h 641"/>
              <a:gd name="T18" fmla="*/ 507 w 769"/>
              <a:gd name="T19" fmla="*/ 357 h 641"/>
              <a:gd name="T20" fmla="*/ 511 w 769"/>
              <a:gd name="T21" fmla="*/ 394 h 641"/>
              <a:gd name="T22" fmla="*/ 647 w 769"/>
              <a:gd name="T23" fmla="*/ 460 h 641"/>
              <a:gd name="T24" fmla="*/ 748 w 769"/>
              <a:gd name="T25" fmla="*/ 468 h 641"/>
              <a:gd name="T26" fmla="*/ 767 w 769"/>
              <a:gd name="T27" fmla="*/ 449 h 641"/>
              <a:gd name="T28" fmla="*/ 107 w 769"/>
              <a:gd name="T29" fmla="*/ 471 h 641"/>
              <a:gd name="T30" fmla="*/ 203 w 769"/>
              <a:gd name="T31" fmla="*/ 416 h 641"/>
              <a:gd name="T32" fmla="*/ 264 w 769"/>
              <a:gd name="T33" fmla="*/ 390 h 641"/>
              <a:gd name="T34" fmla="*/ 253 w 769"/>
              <a:gd name="T35" fmla="*/ 354 h 641"/>
              <a:gd name="T36" fmla="*/ 225 w 769"/>
              <a:gd name="T37" fmla="*/ 339 h 641"/>
              <a:gd name="T38" fmla="*/ 223 w 769"/>
              <a:gd name="T39" fmla="*/ 320 h 641"/>
              <a:gd name="T40" fmla="*/ 227 w 769"/>
              <a:gd name="T41" fmla="*/ 300 h 641"/>
              <a:gd name="T42" fmla="*/ 210 w 769"/>
              <a:gd name="T43" fmla="*/ 215 h 641"/>
              <a:gd name="T44" fmla="*/ 210 w 769"/>
              <a:gd name="T45" fmla="*/ 101 h 641"/>
              <a:gd name="T46" fmla="*/ 126 w 769"/>
              <a:gd name="T47" fmla="*/ 107 h 641"/>
              <a:gd name="T48" fmla="*/ 98 w 769"/>
              <a:gd name="T49" fmla="*/ 140 h 641"/>
              <a:gd name="T50" fmla="*/ 100 w 769"/>
              <a:gd name="T51" fmla="*/ 204 h 641"/>
              <a:gd name="T52" fmla="*/ 98 w 769"/>
              <a:gd name="T53" fmla="*/ 254 h 641"/>
              <a:gd name="T54" fmla="*/ 115 w 769"/>
              <a:gd name="T55" fmla="*/ 271 h 641"/>
              <a:gd name="T56" fmla="*/ 128 w 769"/>
              <a:gd name="T57" fmla="*/ 309 h 641"/>
              <a:gd name="T58" fmla="*/ 128 w 769"/>
              <a:gd name="T59" fmla="*/ 331 h 641"/>
              <a:gd name="T60" fmla="*/ 107 w 769"/>
              <a:gd name="T61" fmla="*/ 352 h 641"/>
              <a:gd name="T62" fmla="*/ 21 w 769"/>
              <a:gd name="T63" fmla="*/ 394 h 641"/>
              <a:gd name="T64" fmla="*/ 0 w 769"/>
              <a:gd name="T65" fmla="*/ 457 h 641"/>
              <a:gd name="T66" fmla="*/ 39 w 769"/>
              <a:gd name="T67" fmla="*/ 471 h 641"/>
              <a:gd name="T68" fmla="*/ 478 w 769"/>
              <a:gd name="T69" fmla="*/ 414 h 641"/>
              <a:gd name="T70" fmla="*/ 470 w 769"/>
              <a:gd name="T71" fmla="*/ 335 h 641"/>
              <a:gd name="T72" fmla="*/ 494 w 769"/>
              <a:gd name="T73" fmla="*/ 280 h 641"/>
              <a:gd name="T74" fmla="*/ 522 w 769"/>
              <a:gd name="T75" fmla="*/ 201 h 641"/>
              <a:gd name="T76" fmla="*/ 511 w 769"/>
              <a:gd name="T77" fmla="*/ 147 h 641"/>
              <a:gd name="T78" fmla="*/ 507 w 769"/>
              <a:gd name="T79" fmla="*/ 53 h 641"/>
              <a:gd name="T80" fmla="*/ 441 w 769"/>
              <a:gd name="T81" fmla="*/ 7 h 641"/>
              <a:gd name="T82" fmla="*/ 325 w 769"/>
              <a:gd name="T83" fmla="*/ 18 h 641"/>
              <a:gd name="T84" fmla="*/ 256 w 769"/>
              <a:gd name="T85" fmla="*/ 55 h 641"/>
              <a:gd name="T86" fmla="*/ 258 w 769"/>
              <a:gd name="T87" fmla="*/ 160 h 641"/>
              <a:gd name="T88" fmla="*/ 245 w 769"/>
              <a:gd name="T89" fmla="*/ 217 h 641"/>
              <a:gd name="T90" fmla="*/ 284 w 769"/>
              <a:gd name="T91" fmla="*/ 282 h 641"/>
              <a:gd name="T92" fmla="*/ 306 w 769"/>
              <a:gd name="T93" fmla="*/ 346 h 641"/>
              <a:gd name="T94" fmla="*/ 269 w 769"/>
              <a:gd name="T95" fmla="*/ 425 h 641"/>
              <a:gd name="T96" fmla="*/ 161 w 769"/>
              <a:gd name="T97" fmla="*/ 475 h 641"/>
              <a:gd name="T98" fmla="*/ 104 w 769"/>
              <a:gd name="T99" fmla="*/ 554 h 641"/>
              <a:gd name="T100" fmla="*/ 98 w 769"/>
              <a:gd name="T101" fmla="*/ 610 h 641"/>
              <a:gd name="T102" fmla="*/ 198 w 769"/>
              <a:gd name="T103" fmla="*/ 630 h 641"/>
              <a:gd name="T104" fmla="*/ 518 w 769"/>
              <a:gd name="T105" fmla="*/ 635 h 641"/>
              <a:gd name="T106" fmla="*/ 666 w 769"/>
              <a:gd name="T107" fmla="*/ 613 h 641"/>
              <a:gd name="T108" fmla="*/ 669 w 769"/>
              <a:gd name="T109" fmla="*/ 577 h 641"/>
              <a:gd name="T110" fmla="*/ 625 w 769"/>
              <a:gd name="T111" fmla="*/ 486 h 641"/>
              <a:gd name="T112" fmla="*/ 514 w 769"/>
              <a:gd name="T113" fmla="*/ 433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69" h="641">
                <a:moveTo>
                  <a:pt x="747" y="394"/>
                </a:moveTo>
                <a:lnTo>
                  <a:pt x="736" y="385"/>
                </a:lnTo>
                <a:lnTo>
                  <a:pt x="719" y="376"/>
                </a:lnTo>
                <a:lnTo>
                  <a:pt x="697" y="366"/>
                </a:lnTo>
                <a:lnTo>
                  <a:pt x="677" y="357"/>
                </a:lnTo>
                <a:lnTo>
                  <a:pt x="662" y="352"/>
                </a:lnTo>
                <a:lnTo>
                  <a:pt x="654" y="348"/>
                </a:lnTo>
                <a:lnTo>
                  <a:pt x="649" y="344"/>
                </a:lnTo>
                <a:lnTo>
                  <a:pt x="645" y="341"/>
                </a:lnTo>
                <a:lnTo>
                  <a:pt x="642" y="339"/>
                </a:lnTo>
                <a:lnTo>
                  <a:pt x="642" y="335"/>
                </a:lnTo>
                <a:lnTo>
                  <a:pt x="640" y="331"/>
                </a:lnTo>
                <a:lnTo>
                  <a:pt x="640" y="328"/>
                </a:lnTo>
                <a:lnTo>
                  <a:pt x="640" y="318"/>
                </a:lnTo>
                <a:lnTo>
                  <a:pt x="671" y="313"/>
                </a:lnTo>
                <a:lnTo>
                  <a:pt x="697" y="306"/>
                </a:lnTo>
                <a:lnTo>
                  <a:pt x="721" y="295"/>
                </a:lnTo>
                <a:lnTo>
                  <a:pt x="702" y="285"/>
                </a:lnTo>
                <a:lnTo>
                  <a:pt x="689" y="269"/>
                </a:lnTo>
                <a:lnTo>
                  <a:pt x="680" y="248"/>
                </a:lnTo>
                <a:lnTo>
                  <a:pt x="675" y="225"/>
                </a:lnTo>
                <a:lnTo>
                  <a:pt x="673" y="201"/>
                </a:lnTo>
                <a:lnTo>
                  <a:pt x="673" y="177"/>
                </a:lnTo>
                <a:lnTo>
                  <a:pt x="669" y="149"/>
                </a:lnTo>
                <a:lnTo>
                  <a:pt x="658" y="127"/>
                </a:lnTo>
                <a:lnTo>
                  <a:pt x="642" y="110"/>
                </a:lnTo>
                <a:lnTo>
                  <a:pt x="619" y="99"/>
                </a:lnTo>
                <a:lnTo>
                  <a:pt x="592" y="95"/>
                </a:lnTo>
                <a:lnTo>
                  <a:pt x="568" y="99"/>
                </a:lnTo>
                <a:lnTo>
                  <a:pt x="548" y="108"/>
                </a:lnTo>
                <a:lnTo>
                  <a:pt x="546" y="134"/>
                </a:lnTo>
                <a:lnTo>
                  <a:pt x="544" y="160"/>
                </a:lnTo>
                <a:lnTo>
                  <a:pt x="542" y="167"/>
                </a:lnTo>
                <a:lnTo>
                  <a:pt x="553" y="189"/>
                </a:lnTo>
                <a:lnTo>
                  <a:pt x="557" y="215"/>
                </a:lnTo>
                <a:lnTo>
                  <a:pt x="553" y="245"/>
                </a:lnTo>
                <a:lnTo>
                  <a:pt x="546" y="269"/>
                </a:lnTo>
                <a:lnTo>
                  <a:pt x="531" y="291"/>
                </a:lnTo>
                <a:lnTo>
                  <a:pt x="514" y="307"/>
                </a:lnTo>
                <a:lnTo>
                  <a:pt x="513" y="313"/>
                </a:lnTo>
                <a:lnTo>
                  <a:pt x="544" y="318"/>
                </a:lnTo>
                <a:lnTo>
                  <a:pt x="544" y="328"/>
                </a:lnTo>
                <a:lnTo>
                  <a:pt x="544" y="331"/>
                </a:lnTo>
                <a:lnTo>
                  <a:pt x="544" y="335"/>
                </a:lnTo>
                <a:lnTo>
                  <a:pt x="540" y="339"/>
                </a:lnTo>
                <a:lnTo>
                  <a:pt x="537" y="342"/>
                </a:lnTo>
                <a:lnTo>
                  <a:pt x="531" y="346"/>
                </a:lnTo>
                <a:lnTo>
                  <a:pt x="522" y="352"/>
                </a:lnTo>
                <a:lnTo>
                  <a:pt x="514" y="354"/>
                </a:lnTo>
                <a:lnTo>
                  <a:pt x="507" y="357"/>
                </a:lnTo>
                <a:lnTo>
                  <a:pt x="496" y="363"/>
                </a:lnTo>
                <a:lnTo>
                  <a:pt x="496" y="387"/>
                </a:lnTo>
                <a:lnTo>
                  <a:pt x="500" y="389"/>
                </a:lnTo>
                <a:lnTo>
                  <a:pt x="503" y="390"/>
                </a:lnTo>
                <a:lnTo>
                  <a:pt x="511" y="394"/>
                </a:lnTo>
                <a:lnTo>
                  <a:pt x="540" y="407"/>
                </a:lnTo>
                <a:lnTo>
                  <a:pt x="572" y="420"/>
                </a:lnTo>
                <a:lnTo>
                  <a:pt x="599" y="435"/>
                </a:lnTo>
                <a:lnTo>
                  <a:pt x="625" y="447"/>
                </a:lnTo>
                <a:lnTo>
                  <a:pt x="647" y="460"/>
                </a:lnTo>
                <a:lnTo>
                  <a:pt x="660" y="471"/>
                </a:lnTo>
                <a:lnTo>
                  <a:pt x="667" y="479"/>
                </a:lnTo>
                <a:lnTo>
                  <a:pt x="701" y="475"/>
                </a:lnTo>
                <a:lnTo>
                  <a:pt x="728" y="471"/>
                </a:lnTo>
                <a:lnTo>
                  <a:pt x="748" y="468"/>
                </a:lnTo>
                <a:lnTo>
                  <a:pt x="761" y="466"/>
                </a:lnTo>
                <a:lnTo>
                  <a:pt x="765" y="464"/>
                </a:lnTo>
                <a:lnTo>
                  <a:pt x="767" y="460"/>
                </a:lnTo>
                <a:lnTo>
                  <a:pt x="769" y="457"/>
                </a:lnTo>
                <a:lnTo>
                  <a:pt x="767" y="449"/>
                </a:lnTo>
                <a:lnTo>
                  <a:pt x="765" y="436"/>
                </a:lnTo>
                <a:lnTo>
                  <a:pt x="761" y="422"/>
                </a:lnTo>
                <a:lnTo>
                  <a:pt x="756" y="405"/>
                </a:lnTo>
                <a:lnTo>
                  <a:pt x="747" y="394"/>
                </a:lnTo>
                <a:close/>
                <a:moveTo>
                  <a:pt x="107" y="471"/>
                </a:moveTo>
                <a:lnTo>
                  <a:pt x="120" y="460"/>
                </a:lnTo>
                <a:lnTo>
                  <a:pt x="137" y="451"/>
                </a:lnTo>
                <a:lnTo>
                  <a:pt x="159" y="438"/>
                </a:lnTo>
                <a:lnTo>
                  <a:pt x="181" y="427"/>
                </a:lnTo>
                <a:lnTo>
                  <a:pt x="203" y="416"/>
                </a:lnTo>
                <a:lnTo>
                  <a:pt x="225" y="407"/>
                </a:lnTo>
                <a:lnTo>
                  <a:pt x="242" y="400"/>
                </a:lnTo>
                <a:lnTo>
                  <a:pt x="253" y="396"/>
                </a:lnTo>
                <a:lnTo>
                  <a:pt x="258" y="394"/>
                </a:lnTo>
                <a:lnTo>
                  <a:pt x="264" y="390"/>
                </a:lnTo>
                <a:lnTo>
                  <a:pt x="269" y="389"/>
                </a:lnTo>
                <a:lnTo>
                  <a:pt x="271" y="387"/>
                </a:lnTo>
                <a:lnTo>
                  <a:pt x="271" y="363"/>
                </a:lnTo>
                <a:lnTo>
                  <a:pt x="262" y="357"/>
                </a:lnTo>
                <a:lnTo>
                  <a:pt x="253" y="354"/>
                </a:lnTo>
                <a:lnTo>
                  <a:pt x="245" y="352"/>
                </a:lnTo>
                <a:lnTo>
                  <a:pt x="238" y="348"/>
                </a:lnTo>
                <a:lnTo>
                  <a:pt x="233" y="344"/>
                </a:lnTo>
                <a:lnTo>
                  <a:pt x="229" y="341"/>
                </a:lnTo>
                <a:lnTo>
                  <a:pt x="225" y="339"/>
                </a:lnTo>
                <a:lnTo>
                  <a:pt x="225" y="335"/>
                </a:lnTo>
                <a:lnTo>
                  <a:pt x="223" y="331"/>
                </a:lnTo>
                <a:lnTo>
                  <a:pt x="223" y="328"/>
                </a:lnTo>
                <a:lnTo>
                  <a:pt x="223" y="326"/>
                </a:lnTo>
                <a:lnTo>
                  <a:pt x="223" y="320"/>
                </a:lnTo>
                <a:lnTo>
                  <a:pt x="223" y="315"/>
                </a:lnTo>
                <a:lnTo>
                  <a:pt x="223" y="309"/>
                </a:lnTo>
                <a:lnTo>
                  <a:pt x="223" y="306"/>
                </a:lnTo>
                <a:lnTo>
                  <a:pt x="223" y="304"/>
                </a:lnTo>
                <a:lnTo>
                  <a:pt x="227" y="300"/>
                </a:lnTo>
                <a:lnTo>
                  <a:pt x="231" y="293"/>
                </a:lnTo>
                <a:lnTo>
                  <a:pt x="233" y="285"/>
                </a:lnTo>
                <a:lnTo>
                  <a:pt x="221" y="267"/>
                </a:lnTo>
                <a:lnTo>
                  <a:pt x="214" y="245"/>
                </a:lnTo>
                <a:lnTo>
                  <a:pt x="210" y="215"/>
                </a:lnTo>
                <a:lnTo>
                  <a:pt x="214" y="189"/>
                </a:lnTo>
                <a:lnTo>
                  <a:pt x="225" y="167"/>
                </a:lnTo>
                <a:lnTo>
                  <a:pt x="223" y="140"/>
                </a:lnTo>
                <a:lnTo>
                  <a:pt x="220" y="107"/>
                </a:lnTo>
                <a:lnTo>
                  <a:pt x="210" y="101"/>
                </a:lnTo>
                <a:lnTo>
                  <a:pt x="196" y="97"/>
                </a:lnTo>
                <a:lnTo>
                  <a:pt x="175" y="95"/>
                </a:lnTo>
                <a:lnTo>
                  <a:pt x="157" y="97"/>
                </a:lnTo>
                <a:lnTo>
                  <a:pt x="140" y="101"/>
                </a:lnTo>
                <a:lnTo>
                  <a:pt x="126" y="107"/>
                </a:lnTo>
                <a:lnTo>
                  <a:pt x="116" y="110"/>
                </a:lnTo>
                <a:lnTo>
                  <a:pt x="113" y="112"/>
                </a:lnTo>
                <a:lnTo>
                  <a:pt x="109" y="116"/>
                </a:lnTo>
                <a:lnTo>
                  <a:pt x="104" y="125"/>
                </a:lnTo>
                <a:lnTo>
                  <a:pt x="98" y="140"/>
                </a:lnTo>
                <a:lnTo>
                  <a:pt x="96" y="160"/>
                </a:lnTo>
                <a:lnTo>
                  <a:pt x="96" y="180"/>
                </a:lnTo>
                <a:lnTo>
                  <a:pt x="98" y="195"/>
                </a:lnTo>
                <a:lnTo>
                  <a:pt x="100" y="202"/>
                </a:lnTo>
                <a:lnTo>
                  <a:pt x="100" y="204"/>
                </a:lnTo>
                <a:lnTo>
                  <a:pt x="94" y="210"/>
                </a:lnTo>
                <a:lnTo>
                  <a:pt x="91" y="223"/>
                </a:lnTo>
                <a:lnTo>
                  <a:pt x="93" y="237"/>
                </a:lnTo>
                <a:lnTo>
                  <a:pt x="94" y="247"/>
                </a:lnTo>
                <a:lnTo>
                  <a:pt x="98" y="254"/>
                </a:lnTo>
                <a:lnTo>
                  <a:pt x="102" y="260"/>
                </a:lnTo>
                <a:lnTo>
                  <a:pt x="107" y="263"/>
                </a:lnTo>
                <a:lnTo>
                  <a:pt x="111" y="265"/>
                </a:lnTo>
                <a:lnTo>
                  <a:pt x="115" y="265"/>
                </a:lnTo>
                <a:lnTo>
                  <a:pt x="115" y="271"/>
                </a:lnTo>
                <a:lnTo>
                  <a:pt x="118" y="282"/>
                </a:lnTo>
                <a:lnTo>
                  <a:pt x="122" y="295"/>
                </a:lnTo>
                <a:lnTo>
                  <a:pt x="128" y="304"/>
                </a:lnTo>
                <a:lnTo>
                  <a:pt x="128" y="306"/>
                </a:lnTo>
                <a:lnTo>
                  <a:pt x="128" y="309"/>
                </a:lnTo>
                <a:lnTo>
                  <a:pt x="128" y="315"/>
                </a:lnTo>
                <a:lnTo>
                  <a:pt x="128" y="320"/>
                </a:lnTo>
                <a:lnTo>
                  <a:pt x="128" y="326"/>
                </a:lnTo>
                <a:lnTo>
                  <a:pt x="128" y="328"/>
                </a:lnTo>
                <a:lnTo>
                  <a:pt x="128" y="331"/>
                </a:lnTo>
                <a:lnTo>
                  <a:pt x="128" y="335"/>
                </a:lnTo>
                <a:lnTo>
                  <a:pt x="126" y="339"/>
                </a:lnTo>
                <a:lnTo>
                  <a:pt x="122" y="342"/>
                </a:lnTo>
                <a:lnTo>
                  <a:pt x="115" y="346"/>
                </a:lnTo>
                <a:lnTo>
                  <a:pt x="107" y="352"/>
                </a:lnTo>
                <a:lnTo>
                  <a:pt x="91" y="357"/>
                </a:lnTo>
                <a:lnTo>
                  <a:pt x="70" y="366"/>
                </a:lnTo>
                <a:lnTo>
                  <a:pt x="50" y="376"/>
                </a:lnTo>
                <a:lnTo>
                  <a:pt x="32" y="385"/>
                </a:lnTo>
                <a:lnTo>
                  <a:pt x="21" y="394"/>
                </a:lnTo>
                <a:lnTo>
                  <a:pt x="13" y="405"/>
                </a:lnTo>
                <a:lnTo>
                  <a:pt x="8" y="422"/>
                </a:lnTo>
                <a:lnTo>
                  <a:pt x="2" y="436"/>
                </a:lnTo>
                <a:lnTo>
                  <a:pt x="0" y="449"/>
                </a:lnTo>
                <a:lnTo>
                  <a:pt x="0" y="457"/>
                </a:lnTo>
                <a:lnTo>
                  <a:pt x="0" y="460"/>
                </a:lnTo>
                <a:lnTo>
                  <a:pt x="2" y="464"/>
                </a:lnTo>
                <a:lnTo>
                  <a:pt x="8" y="466"/>
                </a:lnTo>
                <a:lnTo>
                  <a:pt x="19" y="468"/>
                </a:lnTo>
                <a:lnTo>
                  <a:pt x="39" y="471"/>
                </a:lnTo>
                <a:lnTo>
                  <a:pt x="67" y="475"/>
                </a:lnTo>
                <a:lnTo>
                  <a:pt x="102" y="479"/>
                </a:lnTo>
                <a:lnTo>
                  <a:pt x="107" y="471"/>
                </a:lnTo>
                <a:close/>
                <a:moveTo>
                  <a:pt x="498" y="425"/>
                </a:moveTo>
                <a:lnTo>
                  <a:pt x="478" y="414"/>
                </a:lnTo>
                <a:lnTo>
                  <a:pt x="467" y="405"/>
                </a:lnTo>
                <a:lnTo>
                  <a:pt x="463" y="396"/>
                </a:lnTo>
                <a:lnTo>
                  <a:pt x="463" y="387"/>
                </a:lnTo>
                <a:lnTo>
                  <a:pt x="463" y="346"/>
                </a:lnTo>
                <a:lnTo>
                  <a:pt x="470" y="335"/>
                </a:lnTo>
                <a:lnTo>
                  <a:pt x="476" y="318"/>
                </a:lnTo>
                <a:lnTo>
                  <a:pt x="481" y="300"/>
                </a:lnTo>
                <a:lnTo>
                  <a:pt x="483" y="287"/>
                </a:lnTo>
                <a:lnTo>
                  <a:pt x="485" y="282"/>
                </a:lnTo>
                <a:lnTo>
                  <a:pt x="494" y="280"/>
                </a:lnTo>
                <a:lnTo>
                  <a:pt x="505" y="271"/>
                </a:lnTo>
                <a:lnTo>
                  <a:pt x="514" y="256"/>
                </a:lnTo>
                <a:lnTo>
                  <a:pt x="522" y="237"/>
                </a:lnTo>
                <a:lnTo>
                  <a:pt x="524" y="217"/>
                </a:lnTo>
                <a:lnTo>
                  <a:pt x="522" y="201"/>
                </a:lnTo>
                <a:lnTo>
                  <a:pt x="516" y="188"/>
                </a:lnTo>
                <a:lnTo>
                  <a:pt x="509" y="180"/>
                </a:lnTo>
                <a:lnTo>
                  <a:pt x="509" y="177"/>
                </a:lnTo>
                <a:lnTo>
                  <a:pt x="509" y="164"/>
                </a:lnTo>
                <a:lnTo>
                  <a:pt x="511" y="147"/>
                </a:lnTo>
                <a:lnTo>
                  <a:pt x="513" y="129"/>
                </a:lnTo>
                <a:lnTo>
                  <a:pt x="514" y="108"/>
                </a:lnTo>
                <a:lnTo>
                  <a:pt x="514" y="94"/>
                </a:lnTo>
                <a:lnTo>
                  <a:pt x="513" y="72"/>
                </a:lnTo>
                <a:lnTo>
                  <a:pt x="507" y="53"/>
                </a:lnTo>
                <a:lnTo>
                  <a:pt x="498" y="38"/>
                </a:lnTo>
                <a:lnTo>
                  <a:pt x="483" y="29"/>
                </a:lnTo>
                <a:lnTo>
                  <a:pt x="463" y="27"/>
                </a:lnTo>
                <a:lnTo>
                  <a:pt x="454" y="16"/>
                </a:lnTo>
                <a:lnTo>
                  <a:pt x="441" y="7"/>
                </a:lnTo>
                <a:lnTo>
                  <a:pt x="420" y="2"/>
                </a:lnTo>
                <a:lnTo>
                  <a:pt x="393" y="0"/>
                </a:lnTo>
                <a:lnTo>
                  <a:pt x="367" y="3"/>
                </a:lnTo>
                <a:lnTo>
                  <a:pt x="345" y="9"/>
                </a:lnTo>
                <a:lnTo>
                  <a:pt x="325" y="18"/>
                </a:lnTo>
                <a:lnTo>
                  <a:pt x="304" y="24"/>
                </a:lnTo>
                <a:lnTo>
                  <a:pt x="280" y="27"/>
                </a:lnTo>
                <a:lnTo>
                  <a:pt x="269" y="31"/>
                </a:lnTo>
                <a:lnTo>
                  <a:pt x="262" y="40"/>
                </a:lnTo>
                <a:lnTo>
                  <a:pt x="256" y="55"/>
                </a:lnTo>
                <a:lnTo>
                  <a:pt x="255" y="73"/>
                </a:lnTo>
                <a:lnTo>
                  <a:pt x="253" y="94"/>
                </a:lnTo>
                <a:lnTo>
                  <a:pt x="255" y="116"/>
                </a:lnTo>
                <a:lnTo>
                  <a:pt x="256" y="140"/>
                </a:lnTo>
                <a:lnTo>
                  <a:pt x="258" y="160"/>
                </a:lnTo>
                <a:lnTo>
                  <a:pt x="260" y="175"/>
                </a:lnTo>
                <a:lnTo>
                  <a:pt x="260" y="180"/>
                </a:lnTo>
                <a:lnTo>
                  <a:pt x="253" y="188"/>
                </a:lnTo>
                <a:lnTo>
                  <a:pt x="247" y="201"/>
                </a:lnTo>
                <a:lnTo>
                  <a:pt x="245" y="217"/>
                </a:lnTo>
                <a:lnTo>
                  <a:pt x="247" y="237"/>
                </a:lnTo>
                <a:lnTo>
                  <a:pt x="255" y="256"/>
                </a:lnTo>
                <a:lnTo>
                  <a:pt x="264" y="271"/>
                </a:lnTo>
                <a:lnTo>
                  <a:pt x="273" y="280"/>
                </a:lnTo>
                <a:lnTo>
                  <a:pt x="284" y="282"/>
                </a:lnTo>
                <a:lnTo>
                  <a:pt x="284" y="287"/>
                </a:lnTo>
                <a:lnTo>
                  <a:pt x="288" y="300"/>
                </a:lnTo>
                <a:lnTo>
                  <a:pt x="291" y="318"/>
                </a:lnTo>
                <a:lnTo>
                  <a:pt x="299" y="335"/>
                </a:lnTo>
                <a:lnTo>
                  <a:pt x="306" y="346"/>
                </a:lnTo>
                <a:lnTo>
                  <a:pt x="306" y="387"/>
                </a:lnTo>
                <a:lnTo>
                  <a:pt x="304" y="396"/>
                </a:lnTo>
                <a:lnTo>
                  <a:pt x="301" y="405"/>
                </a:lnTo>
                <a:lnTo>
                  <a:pt x="290" y="414"/>
                </a:lnTo>
                <a:lnTo>
                  <a:pt x="269" y="425"/>
                </a:lnTo>
                <a:lnTo>
                  <a:pt x="253" y="433"/>
                </a:lnTo>
                <a:lnTo>
                  <a:pt x="231" y="442"/>
                </a:lnTo>
                <a:lnTo>
                  <a:pt x="207" y="453"/>
                </a:lnTo>
                <a:lnTo>
                  <a:pt x="183" y="464"/>
                </a:lnTo>
                <a:lnTo>
                  <a:pt x="161" y="475"/>
                </a:lnTo>
                <a:lnTo>
                  <a:pt x="142" y="486"/>
                </a:lnTo>
                <a:lnTo>
                  <a:pt x="131" y="495"/>
                </a:lnTo>
                <a:lnTo>
                  <a:pt x="118" y="512"/>
                </a:lnTo>
                <a:lnTo>
                  <a:pt x="111" y="532"/>
                </a:lnTo>
                <a:lnTo>
                  <a:pt x="104" y="554"/>
                </a:lnTo>
                <a:lnTo>
                  <a:pt x="100" y="577"/>
                </a:lnTo>
                <a:lnTo>
                  <a:pt x="96" y="593"/>
                </a:lnTo>
                <a:lnTo>
                  <a:pt x="96" y="602"/>
                </a:lnTo>
                <a:lnTo>
                  <a:pt x="96" y="606"/>
                </a:lnTo>
                <a:lnTo>
                  <a:pt x="98" y="610"/>
                </a:lnTo>
                <a:lnTo>
                  <a:pt x="102" y="613"/>
                </a:lnTo>
                <a:lnTo>
                  <a:pt x="107" y="615"/>
                </a:lnTo>
                <a:lnTo>
                  <a:pt x="126" y="619"/>
                </a:lnTo>
                <a:lnTo>
                  <a:pt x="157" y="624"/>
                </a:lnTo>
                <a:lnTo>
                  <a:pt x="198" y="630"/>
                </a:lnTo>
                <a:lnTo>
                  <a:pt x="249" y="635"/>
                </a:lnTo>
                <a:lnTo>
                  <a:pt x="312" y="639"/>
                </a:lnTo>
                <a:lnTo>
                  <a:pt x="384" y="641"/>
                </a:lnTo>
                <a:lnTo>
                  <a:pt x="457" y="639"/>
                </a:lnTo>
                <a:lnTo>
                  <a:pt x="518" y="635"/>
                </a:lnTo>
                <a:lnTo>
                  <a:pt x="570" y="630"/>
                </a:lnTo>
                <a:lnTo>
                  <a:pt x="612" y="624"/>
                </a:lnTo>
                <a:lnTo>
                  <a:pt x="642" y="619"/>
                </a:lnTo>
                <a:lnTo>
                  <a:pt x="660" y="615"/>
                </a:lnTo>
                <a:lnTo>
                  <a:pt x="666" y="613"/>
                </a:lnTo>
                <a:lnTo>
                  <a:pt x="669" y="610"/>
                </a:lnTo>
                <a:lnTo>
                  <a:pt x="671" y="606"/>
                </a:lnTo>
                <a:lnTo>
                  <a:pt x="673" y="602"/>
                </a:lnTo>
                <a:lnTo>
                  <a:pt x="671" y="593"/>
                </a:lnTo>
                <a:lnTo>
                  <a:pt x="669" y="577"/>
                </a:lnTo>
                <a:lnTo>
                  <a:pt x="664" y="554"/>
                </a:lnTo>
                <a:lnTo>
                  <a:pt x="658" y="532"/>
                </a:lnTo>
                <a:lnTo>
                  <a:pt x="649" y="512"/>
                </a:lnTo>
                <a:lnTo>
                  <a:pt x="638" y="495"/>
                </a:lnTo>
                <a:lnTo>
                  <a:pt x="625" y="486"/>
                </a:lnTo>
                <a:lnTo>
                  <a:pt x="608" y="477"/>
                </a:lnTo>
                <a:lnTo>
                  <a:pt x="586" y="464"/>
                </a:lnTo>
                <a:lnTo>
                  <a:pt x="562" y="453"/>
                </a:lnTo>
                <a:lnTo>
                  <a:pt x="537" y="442"/>
                </a:lnTo>
                <a:lnTo>
                  <a:pt x="514" y="433"/>
                </a:lnTo>
                <a:lnTo>
                  <a:pt x="498" y="425"/>
                </a:lnTo>
                <a:close/>
              </a:path>
            </a:pathLst>
          </a:custGeom>
          <a:solidFill>
            <a:srgbClr val="43A78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9" name="Rectangle 128">
            <a:extLst>
              <a:ext uri="{FF2B5EF4-FFF2-40B4-BE49-F238E27FC236}">
                <a16:creationId xmlns:a16="http://schemas.microsoft.com/office/drawing/2014/main" id="{C8FB0288-906A-89E9-1685-FFC75B0EA818}"/>
              </a:ext>
            </a:extLst>
          </p:cNvPr>
          <p:cNvSpPr/>
          <p:nvPr/>
        </p:nvSpPr>
        <p:spPr>
          <a:xfrm>
            <a:off x="-12098" y="7751729"/>
            <a:ext cx="7772399" cy="365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0" bIns="0" rtlCol="0" anchor="ctr"/>
          <a:lstStyle/>
          <a:p>
            <a:r>
              <a:rPr lang="en-US" sz="1600" b="1" dirty="0">
                <a:solidFill>
                  <a:schemeClr val="bg1"/>
                </a:solidFill>
                <a:latin typeface="+mj-lt"/>
                <a:ea typeface="Cambria" panose="02040503050406030204" pitchFamily="18" charset="0"/>
              </a:rPr>
              <a:t>Ultimately, consumers could end up paying the price.</a:t>
            </a:r>
          </a:p>
        </p:txBody>
      </p:sp>
      <p:sp>
        <p:nvSpPr>
          <p:cNvPr id="130" name="Rectangle 129">
            <a:extLst>
              <a:ext uri="{FF2B5EF4-FFF2-40B4-BE49-F238E27FC236}">
                <a16:creationId xmlns:a16="http://schemas.microsoft.com/office/drawing/2014/main" id="{B732DEA3-6F5E-E8E6-965F-35BDD4975645}"/>
              </a:ext>
            </a:extLst>
          </p:cNvPr>
          <p:cNvSpPr/>
          <p:nvPr/>
        </p:nvSpPr>
        <p:spPr>
          <a:xfrm>
            <a:off x="1" y="2476597"/>
            <a:ext cx="7772399" cy="365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0" bIns="0" rtlCol="0" anchor="ctr"/>
          <a:lstStyle/>
          <a:p>
            <a:r>
              <a:rPr lang="en-US" sz="1600" b="1" dirty="0">
                <a:solidFill>
                  <a:schemeClr val="bg1"/>
                </a:solidFill>
                <a:latin typeface="+mj-lt"/>
                <a:ea typeface="Cambria" panose="02040503050406030204" pitchFamily="18" charset="0"/>
              </a:rPr>
              <a:t>Large retailers would pocket the lion’s share of savings from the sales tax proposal.</a:t>
            </a:r>
          </a:p>
        </p:txBody>
      </p:sp>
      <p:grpSp>
        <p:nvGrpSpPr>
          <p:cNvPr id="15" name="Group 14">
            <a:extLst>
              <a:ext uri="{FF2B5EF4-FFF2-40B4-BE49-F238E27FC236}">
                <a16:creationId xmlns:a16="http://schemas.microsoft.com/office/drawing/2014/main" id="{A684474C-40EE-C45E-DB2E-D9532BD9AD79}"/>
              </a:ext>
            </a:extLst>
          </p:cNvPr>
          <p:cNvGrpSpPr/>
          <p:nvPr/>
        </p:nvGrpSpPr>
        <p:grpSpPr>
          <a:xfrm>
            <a:off x="5725649" y="5963544"/>
            <a:ext cx="2238796" cy="1049327"/>
            <a:chOff x="5597315" y="6090808"/>
            <a:chExt cx="2057400" cy="1095823"/>
          </a:xfrm>
        </p:grpSpPr>
        <p:sp>
          <p:nvSpPr>
            <p:cNvPr id="131" name="TextBox 130">
              <a:extLst>
                <a:ext uri="{FF2B5EF4-FFF2-40B4-BE49-F238E27FC236}">
                  <a16:creationId xmlns:a16="http://schemas.microsoft.com/office/drawing/2014/main" id="{5C6D58A1-6C31-5ED8-3DB9-DD8869709659}"/>
                </a:ext>
              </a:extLst>
            </p:cNvPr>
            <p:cNvSpPr txBox="1"/>
            <p:nvPr/>
          </p:nvSpPr>
          <p:spPr>
            <a:xfrm>
              <a:off x="5597315" y="6090808"/>
              <a:ext cx="2057400" cy="674970"/>
            </a:xfrm>
            <a:prstGeom prst="rect">
              <a:avLst/>
            </a:prstGeom>
            <a:noFill/>
          </p:spPr>
          <p:txBody>
            <a:bodyPr wrap="square" rtlCol="0" anchor="ctr">
              <a:spAutoFit/>
            </a:bodyPr>
            <a:lstStyle/>
            <a:p>
              <a:pPr algn="ctr"/>
              <a:r>
                <a:rPr lang="en-US" sz="3600" b="1" dirty="0">
                  <a:solidFill>
                    <a:srgbClr val="43A783"/>
                  </a:solidFill>
                  <a:latin typeface="+mj-lt"/>
                  <a:ea typeface="Cambria" panose="02040503050406030204" pitchFamily="18" charset="0"/>
                  <a:sym typeface="Wingdings 3" panose="05040102010807070707" pitchFamily="18" charset="2"/>
                </a:rPr>
                <a:t>$1.2MM</a:t>
              </a:r>
              <a:endParaRPr lang="en-US" sz="3600" b="1" i="1" dirty="0">
                <a:solidFill>
                  <a:srgbClr val="43A783"/>
                </a:solidFill>
                <a:latin typeface="+mj-lt"/>
                <a:ea typeface="Cambria" panose="02040503050406030204" pitchFamily="18" charset="0"/>
              </a:endParaRPr>
            </a:p>
          </p:txBody>
        </p:sp>
        <p:sp>
          <p:nvSpPr>
            <p:cNvPr id="132" name="Rectangle 131">
              <a:extLst>
                <a:ext uri="{FF2B5EF4-FFF2-40B4-BE49-F238E27FC236}">
                  <a16:creationId xmlns:a16="http://schemas.microsoft.com/office/drawing/2014/main" id="{8556B728-6507-ACD4-5287-8E90F3EF25A7}"/>
                </a:ext>
              </a:extLst>
            </p:cNvPr>
            <p:cNvSpPr/>
            <p:nvPr/>
          </p:nvSpPr>
          <p:spPr>
            <a:xfrm>
              <a:off x="5819488" y="6792026"/>
              <a:ext cx="1645920" cy="39460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R="0" algn="ctr">
                <a:spcAft>
                  <a:spcPts val="200"/>
                </a:spcAft>
              </a:pPr>
              <a:r>
                <a:rPr lang="en-US" sz="1400" dirty="0">
                  <a:solidFill>
                    <a:schemeClr val="tx1"/>
                  </a:solidFill>
                  <a:effectLst/>
                  <a:latin typeface="+mj-lt"/>
                  <a:ea typeface="Cambria" panose="02040503050406030204" pitchFamily="18" charset="0"/>
                  <a:cs typeface="Times New Roman" panose="02020603050405020304" pitchFamily="18" charset="0"/>
                </a:rPr>
                <a:t>Average savings per </a:t>
              </a:r>
            </a:p>
            <a:p>
              <a:pPr marR="0" algn="ctr">
                <a:spcAft>
                  <a:spcPts val="200"/>
                </a:spcAft>
              </a:pPr>
              <a:r>
                <a:rPr lang="en-US" sz="1400" dirty="0">
                  <a:solidFill>
                    <a:schemeClr val="tx1"/>
                  </a:solidFill>
                  <a:effectLst/>
                  <a:latin typeface="+mj-lt"/>
                  <a:ea typeface="Cambria" panose="02040503050406030204" pitchFamily="18" charset="0"/>
                  <a:cs typeface="Times New Roman" panose="02020603050405020304" pitchFamily="18" charset="0"/>
                </a:rPr>
                <a:t>top 10 </a:t>
              </a:r>
              <a:r>
                <a:rPr lang="en-US" sz="1400" dirty="0">
                  <a:solidFill>
                    <a:schemeClr val="tx1"/>
                  </a:solidFill>
                  <a:latin typeface="+mj-lt"/>
                  <a:ea typeface="Cambria" panose="02040503050406030204" pitchFamily="18" charset="0"/>
                  <a:cs typeface="Times New Roman" panose="02020603050405020304" pitchFamily="18" charset="0"/>
                </a:rPr>
                <a:t>business</a:t>
              </a:r>
              <a:endParaRPr lang="en-US" sz="1400" dirty="0">
                <a:solidFill>
                  <a:schemeClr val="tx1"/>
                </a:solidFill>
                <a:effectLst/>
                <a:latin typeface="+mj-lt"/>
                <a:ea typeface="Cambria" panose="02040503050406030204" pitchFamily="18" charset="0"/>
                <a:cs typeface="Times New Roman" panose="02020603050405020304" pitchFamily="18" charset="0"/>
              </a:endParaRPr>
            </a:p>
          </p:txBody>
        </p:sp>
      </p:grpSp>
      <p:pic>
        <p:nvPicPr>
          <p:cNvPr id="5" name="Picture 4" descr="A close-up of a logo&#10;&#10;Description automatically generated">
            <a:extLst>
              <a:ext uri="{FF2B5EF4-FFF2-40B4-BE49-F238E27FC236}">
                <a16:creationId xmlns:a16="http://schemas.microsoft.com/office/drawing/2014/main" id="{DC4BFBA8-D297-E5F7-AA69-8B611F0B842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40525" y="9433545"/>
            <a:ext cx="1491351" cy="561596"/>
          </a:xfrm>
          <a:prstGeom prst="rect">
            <a:avLst/>
          </a:prstGeom>
        </p:spPr>
      </p:pic>
      <p:pic>
        <p:nvPicPr>
          <p:cNvPr id="59" name="Graphic 58" descr="Coins with solid fill">
            <a:extLst>
              <a:ext uri="{FF2B5EF4-FFF2-40B4-BE49-F238E27FC236}">
                <a16:creationId xmlns:a16="http://schemas.microsoft.com/office/drawing/2014/main" id="{1C8C5295-C159-E392-ADAC-1725C97DF1D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flipH="1">
            <a:off x="3958306" y="7238611"/>
            <a:ext cx="416968" cy="416968"/>
          </a:xfrm>
          <a:prstGeom prst="rect">
            <a:avLst/>
          </a:prstGeom>
        </p:spPr>
      </p:pic>
      <p:grpSp>
        <p:nvGrpSpPr>
          <p:cNvPr id="127" name="Group 126">
            <a:extLst>
              <a:ext uri="{FF2B5EF4-FFF2-40B4-BE49-F238E27FC236}">
                <a16:creationId xmlns:a16="http://schemas.microsoft.com/office/drawing/2014/main" id="{9CB880C9-40D9-CB1B-8CDA-9BA0A0D47AAA}"/>
              </a:ext>
            </a:extLst>
          </p:cNvPr>
          <p:cNvGrpSpPr/>
          <p:nvPr/>
        </p:nvGrpSpPr>
        <p:grpSpPr>
          <a:xfrm>
            <a:off x="4962987" y="5712720"/>
            <a:ext cx="941582" cy="1919362"/>
            <a:chOff x="4455674" y="5450693"/>
            <a:chExt cx="941582" cy="1919362"/>
          </a:xfrm>
        </p:grpSpPr>
        <p:grpSp>
          <p:nvGrpSpPr>
            <p:cNvPr id="38" name="Group 37">
              <a:extLst>
                <a:ext uri="{FF2B5EF4-FFF2-40B4-BE49-F238E27FC236}">
                  <a16:creationId xmlns:a16="http://schemas.microsoft.com/office/drawing/2014/main" id="{07779C5E-2C60-5B46-136A-404BE0624846}"/>
                </a:ext>
              </a:extLst>
            </p:cNvPr>
            <p:cNvGrpSpPr/>
            <p:nvPr/>
          </p:nvGrpSpPr>
          <p:grpSpPr>
            <a:xfrm>
              <a:off x="4559056" y="6989057"/>
              <a:ext cx="838200" cy="380998"/>
              <a:chOff x="3617897" y="6712330"/>
              <a:chExt cx="838200" cy="380998"/>
            </a:xfrm>
          </p:grpSpPr>
          <p:sp>
            <p:nvSpPr>
              <p:cNvPr id="37" name="Rectangle 36">
                <a:extLst>
                  <a:ext uri="{FF2B5EF4-FFF2-40B4-BE49-F238E27FC236}">
                    <a16:creationId xmlns:a16="http://schemas.microsoft.com/office/drawing/2014/main" id="{D781054C-4FCF-7483-386D-04302AC37BF6}"/>
                  </a:ext>
                </a:extLst>
              </p:cNvPr>
              <p:cNvSpPr/>
              <p:nvPr/>
            </p:nvSpPr>
            <p:spPr>
              <a:xfrm>
                <a:off x="3617897" y="6712330"/>
                <a:ext cx="822993" cy="35885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E2F5AB91-061C-2AA5-16E0-E24F9FF750B3}"/>
                  </a:ext>
                </a:extLst>
              </p:cNvPr>
              <p:cNvSpPr/>
              <p:nvPr/>
            </p:nvSpPr>
            <p:spPr>
              <a:xfrm>
                <a:off x="3617897" y="6712330"/>
                <a:ext cx="838200" cy="380998"/>
              </a:xfrm>
              <a:custGeom>
                <a:avLst/>
                <a:gdLst>
                  <a:gd name="connsiteX0" fmla="*/ 781050 w 838200"/>
                  <a:gd name="connsiteY0" fmla="*/ 295274 h 380998"/>
                  <a:gd name="connsiteX1" fmla="*/ 752475 w 838200"/>
                  <a:gd name="connsiteY1" fmla="*/ 323849 h 380998"/>
                  <a:gd name="connsiteX2" fmla="*/ 95250 w 838200"/>
                  <a:gd name="connsiteY2" fmla="*/ 323849 h 380998"/>
                  <a:gd name="connsiteX3" fmla="*/ 57150 w 838200"/>
                  <a:gd name="connsiteY3" fmla="*/ 285749 h 380998"/>
                  <a:gd name="connsiteX4" fmla="*/ 57150 w 838200"/>
                  <a:gd name="connsiteY4" fmla="*/ 95250 h 380998"/>
                  <a:gd name="connsiteX5" fmla="*/ 95250 w 838200"/>
                  <a:gd name="connsiteY5" fmla="*/ 57150 h 380998"/>
                  <a:gd name="connsiteX6" fmla="*/ 752475 w 838200"/>
                  <a:gd name="connsiteY6" fmla="*/ 57150 h 380998"/>
                  <a:gd name="connsiteX7" fmla="*/ 781050 w 838200"/>
                  <a:gd name="connsiteY7" fmla="*/ 85725 h 380998"/>
                  <a:gd name="connsiteX8" fmla="*/ 781050 w 838200"/>
                  <a:gd name="connsiteY8" fmla="*/ 295274 h 380998"/>
                  <a:gd name="connsiteX9" fmla="*/ 0 w 838200"/>
                  <a:gd name="connsiteY9" fmla="*/ 0 h 380998"/>
                  <a:gd name="connsiteX10" fmla="*/ 0 w 838200"/>
                  <a:gd name="connsiteY10" fmla="*/ 380998 h 380998"/>
                  <a:gd name="connsiteX11" fmla="*/ 838200 w 838200"/>
                  <a:gd name="connsiteY11" fmla="*/ 380998 h 380998"/>
                  <a:gd name="connsiteX12" fmla="*/ 838200 w 838200"/>
                  <a:gd name="connsiteY12" fmla="*/ 0 h 380998"/>
                  <a:gd name="connsiteX13" fmla="*/ 0 w 838200"/>
                  <a:gd name="connsiteY13" fmla="*/ 0 h 380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8200" h="380998">
                    <a:moveTo>
                      <a:pt x="781050" y="295274"/>
                    </a:moveTo>
                    <a:lnTo>
                      <a:pt x="752475" y="323849"/>
                    </a:lnTo>
                    <a:lnTo>
                      <a:pt x="95250" y="323849"/>
                    </a:lnTo>
                    <a:lnTo>
                      <a:pt x="57150" y="285749"/>
                    </a:lnTo>
                    <a:lnTo>
                      <a:pt x="57150" y="95250"/>
                    </a:lnTo>
                    <a:lnTo>
                      <a:pt x="95250" y="57150"/>
                    </a:lnTo>
                    <a:lnTo>
                      <a:pt x="752475" y="57150"/>
                    </a:lnTo>
                    <a:lnTo>
                      <a:pt x="781050" y="85725"/>
                    </a:lnTo>
                    <a:lnTo>
                      <a:pt x="781050" y="295274"/>
                    </a:lnTo>
                    <a:close/>
                    <a:moveTo>
                      <a:pt x="0" y="0"/>
                    </a:moveTo>
                    <a:lnTo>
                      <a:pt x="0" y="380998"/>
                    </a:lnTo>
                    <a:lnTo>
                      <a:pt x="838200" y="380998"/>
                    </a:lnTo>
                    <a:lnTo>
                      <a:pt x="838200" y="0"/>
                    </a:lnTo>
                    <a:lnTo>
                      <a:pt x="0" y="0"/>
                    </a:lnTo>
                    <a:close/>
                  </a:path>
                </a:pathLst>
              </a:custGeom>
              <a:solidFill>
                <a:srgbClr val="43A783"/>
              </a:solid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FCB2785E-C4A7-DBDF-06A1-FC661D894309}"/>
                  </a:ext>
                </a:extLst>
              </p:cNvPr>
              <p:cNvSpPr/>
              <p:nvPr/>
            </p:nvSpPr>
            <p:spPr>
              <a:xfrm>
                <a:off x="3960797" y="6807579"/>
                <a:ext cx="152400" cy="190499"/>
              </a:xfrm>
              <a:custGeom>
                <a:avLst/>
                <a:gdLst>
                  <a:gd name="connsiteX0" fmla="*/ 152400 w 152400"/>
                  <a:gd name="connsiteY0" fmla="*/ 95250 h 190499"/>
                  <a:gd name="connsiteX1" fmla="*/ 76200 w 152400"/>
                  <a:gd name="connsiteY1" fmla="*/ 190499 h 190499"/>
                  <a:gd name="connsiteX2" fmla="*/ 0 w 152400"/>
                  <a:gd name="connsiteY2" fmla="*/ 95250 h 190499"/>
                  <a:gd name="connsiteX3" fmla="*/ 76200 w 152400"/>
                  <a:gd name="connsiteY3" fmla="*/ 0 h 190499"/>
                  <a:gd name="connsiteX4" fmla="*/ 152400 w 152400"/>
                  <a:gd name="connsiteY4" fmla="*/ 95250 h 190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90499">
                    <a:moveTo>
                      <a:pt x="152400" y="95250"/>
                    </a:moveTo>
                    <a:cubicBezTo>
                      <a:pt x="152400" y="147854"/>
                      <a:pt x="118284" y="190499"/>
                      <a:pt x="76200" y="190499"/>
                    </a:cubicBezTo>
                    <a:cubicBezTo>
                      <a:pt x="34116" y="190499"/>
                      <a:pt x="0" y="147854"/>
                      <a:pt x="0" y="95250"/>
                    </a:cubicBezTo>
                    <a:cubicBezTo>
                      <a:pt x="0" y="42645"/>
                      <a:pt x="34116" y="0"/>
                      <a:pt x="76200" y="0"/>
                    </a:cubicBezTo>
                    <a:cubicBezTo>
                      <a:pt x="118284" y="0"/>
                      <a:pt x="152400" y="42645"/>
                      <a:pt x="152400" y="95250"/>
                    </a:cubicBezTo>
                    <a:close/>
                  </a:path>
                </a:pathLst>
              </a:custGeom>
              <a:solidFill>
                <a:srgbClr val="43A783"/>
              </a:solid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2B3388C5-7F51-F2E1-CF51-1CF9793A2C3C}"/>
                  </a:ext>
                </a:extLst>
              </p:cNvPr>
              <p:cNvSpPr/>
              <p:nvPr/>
            </p:nvSpPr>
            <p:spPr>
              <a:xfrm>
                <a:off x="377029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C358FC5E-0644-ACE6-38E6-8D8AE3D5B1B3}"/>
                  </a:ext>
                </a:extLst>
              </p:cNvPr>
              <p:cNvSpPr/>
              <p:nvPr/>
            </p:nvSpPr>
            <p:spPr>
              <a:xfrm>
                <a:off x="424654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grpSp>
        <p:grpSp>
          <p:nvGrpSpPr>
            <p:cNvPr id="39" name="Group 38">
              <a:extLst>
                <a:ext uri="{FF2B5EF4-FFF2-40B4-BE49-F238E27FC236}">
                  <a16:creationId xmlns:a16="http://schemas.microsoft.com/office/drawing/2014/main" id="{2534D709-DE39-2F78-AB76-4D15D0AEF128}"/>
                </a:ext>
              </a:extLst>
            </p:cNvPr>
            <p:cNvGrpSpPr/>
            <p:nvPr/>
          </p:nvGrpSpPr>
          <p:grpSpPr>
            <a:xfrm>
              <a:off x="4559056" y="6895894"/>
              <a:ext cx="838200" cy="380998"/>
              <a:chOff x="3617111" y="6710684"/>
              <a:chExt cx="838200" cy="380998"/>
            </a:xfrm>
          </p:grpSpPr>
          <p:sp>
            <p:nvSpPr>
              <p:cNvPr id="40" name="Rectangle 39">
                <a:extLst>
                  <a:ext uri="{FF2B5EF4-FFF2-40B4-BE49-F238E27FC236}">
                    <a16:creationId xmlns:a16="http://schemas.microsoft.com/office/drawing/2014/main" id="{08F22111-B85F-05B5-3A07-30518EA5FBC4}"/>
                  </a:ext>
                </a:extLst>
              </p:cNvPr>
              <p:cNvSpPr/>
              <p:nvPr/>
            </p:nvSpPr>
            <p:spPr>
              <a:xfrm>
                <a:off x="3617897" y="6712330"/>
                <a:ext cx="822993" cy="35885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0A564F0A-88B3-DBFD-2BBF-0580AD9525FE}"/>
                  </a:ext>
                </a:extLst>
              </p:cNvPr>
              <p:cNvSpPr/>
              <p:nvPr/>
            </p:nvSpPr>
            <p:spPr>
              <a:xfrm>
                <a:off x="3617111" y="6710684"/>
                <a:ext cx="838200" cy="380998"/>
              </a:xfrm>
              <a:custGeom>
                <a:avLst/>
                <a:gdLst>
                  <a:gd name="connsiteX0" fmla="*/ 781050 w 838200"/>
                  <a:gd name="connsiteY0" fmla="*/ 295274 h 380998"/>
                  <a:gd name="connsiteX1" fmla="*/ 752475 w 838200"/>
                  <a:gd name="connsiteY1" fmla="*/ 323849 h 380998"/>
                  <a:gd name="connsiteX2" fmla="*/ 95250 w 838200"/>
                  <a:gd name="connsiteY2" fmla="*/ 323849 h 380998"/>
                  <a:gd name="connsiteX3" fmla="*/ 57150 w 838200"/>
                  <a:gd name="connsiteY3" fmla="*/ 285749 h 380998"/>
                  <a:gd name="connsiteX4" fmla="*/ 57150 w 838200"/>
                  <a:gd name="connsiteY4" fmla="*/ 95250 h 380998"/>
                  <a:gd name="connsiteX5" fmla="*/ 95250 w 838200"/>
                  <a:gd name="connsiteY5" fmla="*/ 57150 h 380998"/>
                  <a:gd name="connsiteX6" fmla="*/ 752475 w 838200"/>
                  <a:gd name="connsiteY6" fmla="*/ 57150 h 380998"/>
                  <a:gd name="connsiteX7" fmla="*/ 781050 w 838200"/>
                  <a:gd name="connsiteY7" fmla="*/ 85725 h 380998"/>
                  <a:gd name="connsiteX8" fmla="*/ 781050 w 838200"/>
                  <a:gd name="connsiteY8" fmla="*/ 295274 h 380998"/>
                  <a:gd name="connsiteX9" fmla="*/ 0 w 838200"/>
                  <a:gd name="connsiteY9" fmla="*/ 0 h 380998"/>
                  <a:gd name="connsiteX10" fmla="*/ 0 w 838200"/>
                  <a:gd name="connsiteY10" fmla="*/ 380998 h 380998"/>
                  <a:gd name="connsiteX11" fmla="*/ 838200 w 838200"/>
                  <a:gd name="connsiteY11" fmla="*/ 380998 h 380998"/>
                  <a:gd name="connsiteX12" fmla="*/ 838200 w 838200"/>
                  <a:gd name="connsiteY12" fmla="*/ 0 h 380998"/>
                  <a:gd name="connsiteX13" fmla="*/ 0 w 838200"/>
                  <a:gd name="connsiteY13" fmla="*/ 0 h 380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8200" h="380998">
                    <a:moveTo>
                      <a:pt x="781050" y="295274"/>
                    </a:moveTo>
                    <a:lnTo>
                      <a:pt x="752475" y="323849"/>
                    </a:lnTo>
                    <a:lnTo>
                      <a:pt x="95250" y="323849"/>
                    </a:lnTo>
                    <a:lnTo>
                      <a:pt x="57150" y="285749"/>
                    </a:lnTo>
                    <a:lnTo>
                      <a:pt x="57150" y="95250"/>
                    </a:lnTo>
                    <a:lnTo>
                      <a:pt x="95250" y="57150"/>
                    </a:lnTo>
                    <a:lnTo>
                      <a:pt x="752475" y="57150"/>
                    </a:lnTo>
                    <a:lnTo>
                      <a:pt x="781050" y="85725"/>
                    </a:lnTo>
                    <a:lnTo>
                      <a:pt x="781050" y="295274"/>
                    </a:lnTo>
                    <a:close/>
                    <a:moveTo>
                      <a:pt x="0" y="0"/>
                    </a:moveTo>
                    <a:lnTo>
                      <a:pt x="0" y="380998"/>
                    </a:lnTo>
                    <a:lnTo>
                      <a:pt x="838200" y="380998"/>
                    </a:lnTo>
                    <a:lnTo>
                      <a:pt x="838200" y="0"/>
                    </a:lnTo>
                    <a:lnTo>
                      <a:pt x="0" y="0"/>
                    </a:lnTo>
                    <a:close/>
                  </a:path>
                </a:pathLst>
              </a:custGeom>
              <a:solidFill>
                <a:srgbClr val="43A783"/>
              </a:solid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27724DAE-D667-7739-A7EA-EA4A3B0829A5}"/>
                  </a:ext>
                </a:extLst>
              </p:cNvPr>
              <p:cNvSpPr/>
              <p:nvPr/>
            </p:nvSpPr>
            <p:spPr>
              <a:xfrm>
                <a:off x="3960797" y="6807579"/>
                <a:ext cx="152400" cy="190499"/>
              </a:xfrm>
              <a:custGeom>
                <a:avLst/>
                <a:gdLst>
                  <a:gd name="connsiteX0" fmla="*/ 152400 w 152400"/>
                  <a:gd name="connsiteY0" fmla="*/ 95250 h 190499"/>
                  <a:gd name="connsiteX1" fmla="*/ 76200 w 152400"/>
                  <a:gd name="connsiteY1" fmla="*/ 190499 h 190499"/>
                  <a:gd name="connsiteX2" fmla="*/ 0 w 152400"/>
                  <a:gd name="connsiteY2" fmla="*/ 95250 h 190499"/>
                  <a:gd name="connsiteX3" fmla="*/ 76200 w 152400"/>
                  <a:gd name="connsiteY3" fmla="*/ 0 h 190499"/>
                  <a:gd name="connsiteX4" fmla="*/ 152400 w 152400"/>
                  <a:gd name="connsiteY4" fmla="*/ 95250 h 190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90499">
                    <a:moveTo>
                      <a:pt x="152400" y="95250"/>
                    </a:moveTo>
                    <a:cubicBezTo>
                      <a:pt x="152400" y="147854"/>
                      <a:pt x="118284" y="190499"/>
                      <a:pt x="76200" y="190499"/>
                    </a:cubicBezTo>
                    <a:cubicBezTo>
                      <a:pt x="34116" y="190499"/>
                      <a:pt x="0" y="147854"/>
                      <a:pt x="0" y="95250"/>
                    </a:cubicBezTo>
                    <a:cubicBezTo>
                      <a:pt x="0" y="42645"/>
                      <a:pt x="34116" y="0"/>
                      <a:pt x="76200" y="0"/>
                    </a:cubicBezTo>
                    <a:cubicBezTo>
                      <a:pt x="118284" y="0"/>
                      <a:pt x="152400" y="42645"/>
                      <a:pt x="152400" y="95250"/>
                    </a:cubicBezTo>
                    <a:close/>
                  </a:path>
                </a:pathLst>
              </a:custGeom>
              <a:solidFill>
                <a:srgbClr val="43A783"/>
              </a:solid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3634C491-A3DF-BABB-0880-723029CF2C4C}"/>
                  </a:ext>
                </a:extLst>
              </p:cNvPr>
              <p:cNvSpPr/>
              <p:nvPr/>
            </p:nvSpPr>
            <p:spPr>
              <a:xfrm>
                <a:off x="377029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1FD23ABF-3C33-3100-CDAD-B1F5C914E8A3}"/>
                  </a:ext>
                </a:extLst>
              </p:cNvPr>
              <p:cNvSpPr/>
              <p:nvPr/>
            </p:nvSpPr>
            <p:spPr>
              <a:xfrm>
                <a:off x="424654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grpSp>
        <p:grpSp>
          <p:nvGrpSpPr>
            <p:cNvPr id="45" name="Group 44">
              <a:extLst>
                <a:ext uri="{FF2B5EF4-FFF2-40B4-BE49-F238E27FC236}">
                  <a16:creationId xmlns:a16="http://schemas.microsoft.com/office/drawing/2014/main" id="{7E7357AF-3348-D33C-472E-6EB2343AE01F}"/>
                </a:ext>
              </a:extLst>
            </p:cNvPr>
            <p:cNvGrpSpPr/>
            <p:nvPr/>
          </p:nvGrpSpPr>
          <p:grpSpPr>
            <a:xfrm>
              <a:off x="4559056" y="6802727"/>
              <a:ext cx="838200" cy="380998"/>
              <a:chOff x="3617683" y="6711462"/>
              <a:chExt cx="838200" cy="380998"/>
            </a:xfrm>
          </p:grpSpPr>
          <p:sp>
            <p:nvSpPr>
              <p:cNvPr id="46" name="Rectangle 45">
                <a:extLst>
                  <a:ext uri="{FF2B5EF4-FFF2-40B4-BE49-F238E27FC236}">
                    <a16:creationId xmlns:a16="http://schemas.microsoft.com/office/drawing/2014/main" id="{2EC6F68D-BFA8-53ED-BDA8-7606595529EA}"/>
                  </a:ext>
                </a:extLst>
              </p:cNvPr>
              <p:cNvSpPr/>
              <p:nvPr/>
            </p:nvSpPr>
            <p:spPr>
              <a:xfrm>
                <a:off x="3617897" y="6712330"/>
                <a:ext cx="822993" cy="35885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6BCAAA3D-BBE0-DBA4-6153-E1FD2494B80A}"/>
                  </a:ext>
                </a:extLst>
              </p:cNvPr>
              <p:cNvSpPr/>
              <p:nvPr/>
            </p:nvSpPr>
            <p:spPr>
              <a:xfrm>
                <a:off x="3617683" y="6711462"/>
                <a:ext cx="838200" cy="380998"/>
              </a:xfrm>
              <a:custGeom>
                <a:avLst/>
                <a:gdLst>
                  <a:gd name="connsiteX0" fmla="*/ 781050 w 838200"/>
                  <a:gd name="connsiteY0" fmla="*/ 295274 h 380998"/>
                  <a:gd name="connsiteX1" fmla="*/ 752475 w 838200"/>
                  <a:gd name="connsiteY1" fmla="*/ 323849 h 380998"/>
                  <a:gd name="connsiteX2" fmla="*/ 95250 w 838200"/>
                  <a:gd name="connsiteY2" fmla="*/ 323849 h 380998"/>
                  <a:gd name="connsiteX3" fmla="*/ 57150 w 838200"/>
                  <a:gd name="connsiteY3" fmla="*/ 285749 h 380998"/>
                  <a:gd name="connsiteX4" fmla="*/ 57150 w 838200"/>
                  <a:gd name="connsiteY4" fmla="*/ 95250 h 380998"/>
                  <a:gd name="connsiteX5" fmla="*/ 95250 w 838200"/>
                  <a:gd name="connsiteY5" fmla="*/ 57150 h 380998"/>
                  <a:gd name="connsiteX6" fmla="*/ 752475 w 838200"/>
                  <a:gd name="connsiteY6" fmla="*/ 57150 h 380998"/>
                  <a:gd name="connsiteX7" fmla="*/ 781050 w 838200"/>
                  <a:gd name="connsiteY7" fmla="*/ 85725 h 380998"/>
                  <a:gd name="connsiteX8" fmla="*/ 781050 w 838200"/>
                  <a:gd name="connsiteY8" fmla="*/ 295274 h 380998"/>
                  <a:gd name="connsiteX9" fmla="*/ 0 w 838200"/>
                  <a:gd name="connsiteY9" fmla="*/ 0 h 380998"/>
                  <a:gd name="connsiteX10" fmla="*/ 0 w 838200"/>
                  <a:gd name="connsiteY10" fmla="*/ 380998 h 380998"/>
                  <a:gd name="connsiteX11" fmla="*/ 838200 w 838200"/>
                  <a:gd name="connsiteY11" fmla="*/ 380998 h 380998"/>
                  <a:gd name="connsiteX12" fmla="*/ 838200 w 838200"/>
                  <a:gd name="connsiteY12" fmla="*/ 0 h 380998"/>
                  <a:gd name="connsiteX13" fmla="*/ 0 w 838200"/>
                  <a:gd name="connsiteY13" fmla="*/ 0 h 380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8200" h="380998">
                    <a:moveTo>
                      <a:pt x="781050" y="295274"/>
                    </a:moveTo>
                    <a:lnTo>
                      <a:pt x="752475" y="323849"/>
                    </a:lnTo>
                    <a:lnTo>
                      <a:pt x="95250" y="323849"/>
                    </a:lnTo>
                    <a:lnTo>
                      <a:pt x="57150" y="285749"/>
                    </a:lnTo>
                    <a:lnTo>
                      <a:pt x="57150" y="95250"/>
                    </a:lnTo>
                    <a:lnTo>
                      <a:pt x="95250" y="57150"/>
                    </a:lnTo>
                    <a:lnTo>
                      <a:pt x="752475" y="57150"/>
                    </a:lnTo>
                    <a:lnTo>
                      <a:pt x="781050" y="85725"/>
                    </a:lnTo>
                    <a:lnTo>
                      <a:pt x="781050" y="295274"/>
                    </a:lnTo>
                    <a:close/>
                    <a:moveTo>
                      <a:pt x="0" y="0"/>
                    </a:moveTo>
                    <a:lnTo>
                      <a:pt x="0" y="380998"/>
                    </a:lnTo>
                    <a:lnTo>
                      <a:pt x="838200" y="380998"/>
                    </a:lnTo>
                    <a:lnTo>
                      <a:pt x="838200" y="0"/>
                    </a:lnTo>
                    <a:lnTo>
                      <a:pt x="0" y="0"/>
                    </a:lnTo>
                    <a:close/>
                  </a:path>
                </a:pathLst>
              </a:custGeom>
              <a:solidFill>
                <a:srgbClr val="43A783"/>
              </a:solid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41A4508E-F632-94C1-F5B9-60AC7A7AE433}"/>
                  </a:ext>
                </a:extLst>
              </p:cNvPr>
              <p:cNvSpPr/>
              <p:nvPr/>
            </p:nvSpPr>
            <p:spPr>
              <a:xfrm>
                <a:off x="3960797" y="6807579"/>
                <a:ext cx="152400" cy="190499"/>
              </a:xfrm>
              <a:custGeom>
                <a:avLst/>
                <a:gdLst>
                  <a:gd name="connsiteX0" fmla="*/ 152400 w 152400"/>
                  <a:gd name="connsiteY0" fmla="*/ 95250 h 190499"/>
                  <a:gd name="connsiteX1" fmla="*/ 76200 w 152400"/>
                  <a:gd name="connsiteY1" fmla="*/ 190499 h 190499"/>
                  <a:gd name="connsiteX2" fmla="*/ 0 w 152400"/>
                  <a:gd name="connsiteY2" fmla="*/ 95250 h 190499"/>
                  <a:gd name="connsiteX3" fmla="*/ 76200 w 152400"/>
                  <a:gd name="connsiteY3" fmla="*/ 0 h 190499"/>
                  <a:gd name="connsiteX4" fmla="*/ 152400 w 152400"/>
                  <a:gd name="connsiteY4" fmla="*/ 95250 h 190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90499">
                    <a:moveTo>
                      <a:pt x="152400" y="95250"/>
                    </a:moveTo>
                    <a:cubicBezTo>
                      <a:pt x="152400" y="147854"/>
                      <a:pt x="118284" y="190499"/>
                      <a:pt x="76200" y="190499"/>
                    </a:cubicBezTo>
                    <a:cubicBezTo>
                      <a:pt x="34116" y="190499"/>
                      <a:pt x="0" y="147854"/>
                      <a:pt x="0" y="95250"/>
                    </a:cubicBezTo>
                    <a:cubicBezTo>
                      <a:pt x="0" y="42645"/>
                      <a:pt x="34116" y="0"/>
                      <a:pt x="76200" y="0"/>
                    </a:cubicBezTo>
                    <a:cubicBezTo>
                      <a:pt x="118284" y="0"/>
                      <a:pt x="152400" y="42645"/>
                      <a:pt x="152400" y="95250"/>
                    </a:cubicBezTo>
                    <a:close/>
                  </a:path>
                </a:pathLst>
              </a:custGeom>
              <a:solidFill>
                <a:srgbClr val="43A783"/>
              </a:solid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87B4D729-0F1D-2068-7C67-B720B48675E1}"/>
                  </a:ext>
                </a:extLst>
              </p:cNvPr>
              <p:cNvSpPr/>
              <p:nvPr/>
            </p:nvSpPr>
            <p:spPr>
              <a:xfrm>
                <a:off x="377029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7BFC825B-D643-E044-B09C-AAF2F2814DDF}"/>
                  </a:ext>
                </a:extLst>
              </p:cNvPr>
              <p:cNvSpPr/>
              <p:nvPr/>
            </p:nvSpPr>
            <p:spPr>
              <a:xfrm>
                <a:off x="424654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grpSp>
        <p:grpSp>
          <p:nvGrpSpPr>
            <p:cNvPr id="52" name="Group 51">
              <a:extLst>
                <a:ext uri="{FF2B5EF4-FFF2-40B4-BE49-F238E27FC236}">
                  <a16:creationId xmlns:a16="http://schemas.microsoft.com/office/drawing/2014/main" id="{7CB07A92-A628-8E4B-1A36-B1AD2E8419EA}"/>
                </a:ext>
              </a:extLst>
            </p:cNvPr>
            <p:cNvGrpSpPr/>
            <p:nvPr/>
          </p:nvGrpSpPr>
          <p:grpSpPr>
            <a:xfrm>
              <a:off x="4559056" y="6708154"/>
              <a:ext cx="838200" cy="382404"/>
              <a:chOff x="3615516" y="6712330"/>
              <a:chExt cx="838200" cy="382404"/>
            </a:xfrm>
          </p:grpSpPr>
          <p:sp>
            <p:nvSpPr>
              <p:cNvPr id="53" name="Rectangle 52">
                <a:extLst>
                  <a:ext uri="{FF2B5EF4-FFF2-40B4-BE49-F238E27FC236}">
                    <a16:creationId xmlns:a16="http://schemas.microsoft.com/office/drawing/2014/main" id="{1EA89869-1030-C83F-B984-57D8E9360A6D}"/>
                  </a:ext>
                </a:extLst>
              </p:cNvPr>
              <p:cNvSpPr/>
              <p:nvPr/>
            </p:nvSpPr>
            <p:spPr>
              <a:xfrm>
                <a:off x="3617897" y="6712330"/>
                <a:ext cx="822993" cy="35885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36B1D3B8-55C3-667B-5ED9-D12886A7BACA}"/>
                  </a:ext>
                </a:extLst>
              </p:cNvPr>
              <p:cNvSpPr/>
              <p:nvPr/>
            </p:nvSpPr>
            <p:spPr>
              <a:xfrm>
                <a:off x="3615516" y="6713736"/>
                <a:ext cx="838200" cy="380998"/>
              </a:xfrm>
              <a:custGeom>
                <a:avLst/>
                <a:gdLst>
                  <a:gd name="connsiteX0" fmla="*/ 781050 w 838200"/>
                  <a:gd name="connsiteY0" fmla="*/ 295274 h 380998"/>
                  <a:gd name="connsiteX1" fmla="*/ 752475 w 838200"/>
                  <a:gd name="connsiteY1" fmla="*/ 323849 h 380998"/>
                  <a:gd name="connsiteX2" fmla="*/ 95250 w 838200"/>
                  <a:gd name="connsiteY2" fmla="*/ 323849 h 380998"/>
                  <a:gd name="connsiteX3" fmla="*/ 57150 w 838200"/>
                  <a:gd name="connsiteY3" fmla="*/ 285749 h 380998"/>
                  <a:gd name="connsiteX4" fmla="*/ 57150 w 838200"/>
                  <a:gd name="connsiteY4" fmla="*/ 95250 h 380998"/>
                  <a:gd name="connsiteX5" fmla="*/ 95250 w 838200"/>
                  <a:gd name="connsiteY5" fmla="*/ 57150 h 380998"/>
                  <a:gd name="connsiteX6" fmla="*/ 752475 w 838200"/>
                  <a:gd name="connsiteY6" fmla="*/ 57150 h 380998"/>
                  <a:gd name="connsiteX7" fmla="*/ 781050 w 838200"/>
                  <a:gd name="connsiteY7" fmla="*/ 85725 h 380998"/>
                  <a:gd name="connsiteX8" fmla="*/ 781050 w 838200"/>
                  <a:gd name="connsiteY8" fmla="*/ 295274 h 380998"/>
                  <a:gd name="connsiteX9" fmla="*/ 0 w 838200"/>
                  <a:gd name="connsiteY9" fmla="*/ 0 h 380998"/>
                  <a:gd name="connsiteX10" fmla="*/ 0 w 838200"/>
                  <a:gd name="connsiteY10" fmla="*/ 380998 h 380998"/>
                  <a:gd name="connsiteX11" fmla="*/ 838200 w 838200"/>
                  <a:gd name="connsiteY11" fmla="*/ 380998 h 380998"/>
                  <a:gd name="connsiteX12" fmla="*/ 838200 w 838200"/>
                  <a:gd name="connsiteY12" fmla="*/ 0 h 380998"/>
                  <a:gd name="connsiteX13" fmla="*/ 0 w 838200"/>
                  <a:gd name="connsiteY13" fmla="*/ 0 h 380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8200" h="380998">
                    <a:moveTo>
                      <a:pt x="781050" y="295274"/>
                    </a:moveTo>
                    <a:lnTo>
                      <a:pt x="752475" y="323849"/>
                    </a:lnTo>
                    <a:lnTo>
                      <a:pt x="95250" y="323849"/>
                    </a:lnTo>
                    <a:lnTo>
                      <a:pt x="57150" y="285749"/>
                    </a:lnTo>
                    <a:lnTo>
                      <a:pt x="57150" y="95250"/>
                    </a:lnTo>
                    <a:lnTo>
                      <a:pt x="95250" y="57150"/>
                    </a:lnTo>
                    <a:lnTo>
                      <a:pt x="752475" y="57150"/>
                    </a:lnTo>
                    <a:lnTo>
                      <a:pt x="781050" y="85725"/>
                    </a:lnTo>
                    <a:lnTo>
                      <a:pt x="781050" y="295274"/>
                    </a:lnTo>
                    <a:close/>
                    <a:moveTo>
                      <a:pt x="0" y="0"/>
                    </a:moveTo>
                    <a:lnTo>
                      <a:pt x="0" y="380998"/>
                    </a:lnTo>
                    <a:lnTo>
                      <a:pt x="838200" y="380998"/>
                    </a:lnTo>
                    <a:lnTo>
                      <a:pt x="838200" y="0"/>
                    </a:lnTo>
                    <a:lnTo>
                      <a:pt x="0" y="0"/>
                    </a:lnTo>
                    <a:close/>
                  </a:path>
                </a:pathLst>
              </a:custGeom>
              <a:solidFill>
                <a:srgbClr val="43A783"/>
              </a:solid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8200E1C5-414D-D1A9-FBCA-757514908D12}"/>
                  </a:ext>
                </a:extLst>
              </p:cNvPr>
              <p:cNvSpPr/>
              <p:nvPr/>
            </p:nvSpPr>
            <p:spPr>
              <a:xfrm>
                <a:off x="3960797" y="6807579"/>
                <a:ext cx="152400" cy="190499"/>
              </a:xfrm>
              <a:custGeom>
                <a:avLst/>
                <a:gdLst>
                  <a:gd name="connsiteX0" fmla="*/ 152400 w 152400"/>
                  <a:gd name="connsiteY0" fmla="*/ 95250 h 190499"/>
                  <a:gd name="connsiteX1" fmla="*/ 76200 w 152400"/>
                  <a:gd name="connsiteY1" fmla="*/ 190499 h 190499"/>
                  <a:gd name="connsiteX2" fmla="*/ 0 w 152400"/>
                  <a:gd name="connsiteY2" fmla="*/ 95250 h 190499"/>
                  <a:gd name="connsiteX3" fmla="*/ 76200 w 152400"/>
                  <a:gd name="connsiteY3" fmla="*/ 0 h 190499"/>
                  <a:gd name="connsiteX4" fmla="*/ 152400 w 152400"/>
                  <a:gd name="connsiteY4" fmla="*/ 95250 h 190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90499">
                    <a:moveTo>
                      <a:pt x="152400" y="95250"/>
                    </a:moveTo>
                    <a:cubicBezTo>
                      <a:pt x="152400" y="147854"/>
                      <a:pt x="118284" y="190499"/>
                      <a:pt x="76200" y="190499"/>
                    </a:cubicBezTo>
                    <a:cubicBezTo>
                      <a:pt x="34116" y="190499"/>
                      <a:pt x="0" y="147854"/>
                      <a:pt x="0" y="95250"/>
                    </a:cubicBezTo>
                    <a:cubicBezTo>
                      <a:pt x="0" y="42645"/>
                      <a:pt x="34116" y="0"/>
                      <a:pt x="76200" y="0"/>
                    </a:cubicBezTo>
                    <a:cubicBezTo>
                      <a:pt x="118284" y="0"/>
                      <a:pt x="152400" y="42645"/>
                      <a:pt x="152400" y="95250"/>
                    </a:cubicBezTo>
                    <a:close/>
                  </a:path>
                </a:pathLst>
              </a:custGeom>
              <a:solidFill>
                <a:srgbClr val="43A783"/>
              </a:solidFill>
              <a:ln w="9525" cap="flat">
                <a:noFill/>
                <a:prstDash val="solid"/>
                <a:miter/>
              </a:ln>
            </p:spPr>
            <p:txBody>
              <a:bodyPr rtlCol="0" anchor="ctr"/>
              <a:lstStyle/>
              <a:p>
                <a:endParaRPr lang="en-US"/>
              </a:p>
            </p:txBody>
          </p:sp>
          <p:sp>
            <p:nvSpPr>
              <p:cNvPr id="56" name="Freeform: Shape 55">
                <a:extLst>
                  <a:ext uri="{FF2B5EF4-FFF2-40B4-BE49-F238E27FC236}">
                    <a16:creationId xmlns:a16="http://schemas.microsoft.com/office/drawing/2014/main" id="{743F5B13-6AA1-6F3B-8728-CD2D4B2227A1}"/>
                  </a:ext>
                </a:extLst>
              </p:cNvPr>
              <p:cNvSpPr/>
              <p:nvPr/>
            </p:nvSpPr>
            <p:spPr>
              <a:xfrm>
                <a:off x="377029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DD7B91E5-CD26-16B8-35DC-B37C3C933BFA}"/>
                  </a:ext>
                </a:extLst>
              </p:cNvPr>
              <p:cNvSpPr/>
              <p:nvPr/>
            </p:nvSpPr>
            <p:spPr>
              <a:xfrm>
                <a:off x="424654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grpSp>
        <p:grpSp>
          <p:nvGrpSpPr>
            <p:cNvPr id="60" name="Group 59">
              <a:extLst>
                <a:ext uri="{FF2B5EF4-FFF2-40B4-BE49-F238E27FC236}">
                  <a16:creationId xmlns:a16="http://schemas.microsoft.com/office/drawing/2014/main" id="{27DE5F0D-9AE9-1421-9A33-4864B19A2338}"/>
                </a:ext>
              </a:extLst>
            </p:cNvPr>
            <p:cNvGrpSpPr/>
            <p:nvPr/>
          </p:nvGrpSpPr>
          <p:grpSpPr>
            <a:xfrm>
              <a:off x="4559056" y="6616393"/>
              <a:ext cx="838200" cy="380998"/>
              <a:chOff x="3615169" y="6710268"/>
              <a:chExt cx="838200" cy="380998"/>
            </a:xfrm>
          </p:grpSpPr>
          <p:sp>
            <p:nvSpPr>
              <p:cNvPr id="61" name="Rectangle 60">
                <a:extLst>
                  <a:ext uri="{FF2B5EF4-FFF2-40B4-BE49-F238E27FC236}">
                    <a16:creationId xmlns:a16="http://schemas.microsoft.com/office/drawing/2014/main" id="{03F1D5FE-6251-AF0F-E3A5-894F454736DA}"/>
                  </a:ext>
                </a:extLst>
              </p:cNvPr>
              <p:cNvSpPr/>
              <p:nvPr/>
            </p:nvSpPr>
            <p:spPr>
              <a:xfrm>
                <a:off x="3617897" y="6712330"/>
                <a:ext cx="822993" cy="35885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E14A9E11-61BD-E184-91B2-50D173799849}"/>
                  </a:ext>
                </a:extLst>
              </p:cNvPr>
              <p:cNvSpPr/>
              <p:nvPr/>
            </p:nvSpPr>
            <p:spPr>
              <a:xfrm>
                <a:off x="3615169" y="6710268"/>
                <a:ext cx="838200" cy="380998"/>
              </a:xfrm>
              <a:custGeom>
                <a:avLst/>
                <a:gdLst>
                  <a:gd name="connsiteX0" fmla="*/ 781050 w 838200"/>
                  <a:gd name="connsiteY0" fmla="*/ 295274 h 380998"/>
                  <a:gd name="connsiteX1" fmla="*/ 752475 w 838200"/>
                  <a:gd name="connsiteY1" fmla="*/ 323849 h 380998"/>
                  <a:gd name="connsiteX2" fmla="*/ 95250 w 838200"/>
                  <a:gd name="connsiteY2" fmla="*/ 323849 h 380998"/>
                  <a:gd name="connsiteX3" fmla="*/ 57150 w 838200"/>
                  <a:gd name="connsiteY3" fmla="*/ 285749 h 380998"/>
                  <a:gd name="connsiteX4" fmla="*/ 57150 w 838200"/>
                  <a:gd name="connsiteY4" fmla="*/ 95250 h 380998"/>
                  <a:gd name="connsiteX5" fmla="*/ 95250 w 838200"/>
                  <a:gd name="connsiteY5" fmla="*/ 57150 h 380998"/>
                  <a:gd name="connsiteX6" fmla="*/ 752475 w 838200"/>
                  <a:gd name="connsiteY6" fmla="*/ 57150 h 380998"/>
                  <a:gd name="connsiteX7" fmla="*/ 781050 w 838200"/>
                  <a:gd name="connsiteY7" fmla="*/ 85725 h 380998"/>
                  <a:gd name="connsiteX8" fmla="*/ 781050 w 838200"/>
                  <a:gd name="connsiteY8" fmla="*/ 295274 h 380998"/>
                  <a:gd name="connsiteX9" fmla="*/ 0 w 838200"/>
                  <a:gd name="connsiteY9" fmla="*/ 0 h 380998"/>
                  <a:gd name="connsiteX10" fmla="*/ 0 w 838200"/>
                  <a:gd name="connsiteY10" fmla="*/ 380998 h 380998"/>
                  <a:gd name="connsiteX11" fmla="*/ 838200 w 838200"/>
                  <a:gd name="connsiteY11" fmla="*/ 380998 h 380998"/>
                  <a:gd name="connsiteX12" fmla="*/ 838200 w 838200"/>
                  <a:gd name="connsiteY12" fmla="*/ 0 h 380998"/>
                  <a:gd name="connsiteX13" fmla="*/ 0 w 838200"/>
                  <a:gd name="connsiteY13" fmla="*/ 0 h 380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8200" h="380998">
                    <a:moveTo>
                      <a:pt x="781050" y="295274"/>
                    </a:moveTo>
                    <a:lnTo>
                      <a:pt x="752475" y="323849"/>
                    </a:lnTo>
                    <a:lnTo>
                      <a:pt x="95250" y="323849"/>
                    </a:lnTo>
                    <a:lnTo>
                      <a:pt x="57150" y="285749"/>
                    </a:lnTo>
                    <a:lnTo>
                      <a:pt x="57150" y="95250"/>
                    </a:lnTo>
                    <a:lnTo>
                      <a:pt x="95250" y="57150"/>
                    </a:lnTo>
                    <a:lnTo>
                      <a:pt x="752475" y="57150"/>
                    </a:lnTo>
                    <a:lnTo>
                      <a:pt x="781050" y="85725"/>
                    </a:lnTo>
                    <a:lnTo>
                      <a:pt x="781050" y="295274"/>
                    </a:lnTo>
                    <a:close/>
                    <a:moveTo>
                      <a:pt x="0" y="0"/>
                    </a:moveTo>
                    <a:lnTo>
                      <a:pt x="0" y="380998"/>
                    </a:lnTo>
                    <a:lnTo>
                      <a:pt x="838200" y="380998"/>
                    </a:lnTo>
                    <a:lnTo>
                      <a:pt x="838200" y="0"/>
                    </a:lnTo>
                    <a:lnTo>
                      <a:pt x="0" y="0"/>
                    </a:lnTo>
                    <a:close/>
                  </a:path>
                </a:pathLst>
              </a:custGeom>
              <a:solidFill>
                <a:srgbClr val="43A783"/>
              </a:solidFill>
              <a:ln w="9525" cap="flat">
                <a:noFill/>
                <a:prstDash val="solid"/>
                <a:miter/>
              </a:ln>
            </p:spPr>
            <p:txBody>
              <a:bodyPr rtlCol="0" anchor="ctr"/>
              <a:lstStyle/>
              <a:p>
                <a:endParaRPr lang="en-US"/>
              </a:p>
            </p:txBody>
          </p:sp>
          <p:sp>
            <p:nvSpPr>
              <p:cNvPr id="63" name="Freeform: Shape 62">
                <a:extLst>
                  <a:ext uri="{FF2B5EF4-FFF2-40B4-BE49-F238E27FC236}">
                    <a16:creationId xmlns:a16="http://schemas.microsoft.com/office/drawing/2014/main" id="{CB8B8D95-0540-90E1-69D4-F16D38B86764}"/>
                  </a:ext>
                </a:extLst>
              </p:cNvPr>
              <p:cNvSpPr/>
              <p:nvPr/>
            </p:nvSpPr>
            <p:spPr>
              <a:xfrm>
                <a:off x="3960797" y="6807579"/>
                <a:ext cx="152400" cy="190499"/>
              </a:xfrm>
              <a:custGeom>
                <a:avLst/>
                <a:gdLst>
                  <a:gd name="connsiteX0" fmla="*/ 152400 w 152400"/>
                  <a:gd name="connsiteY0" fmla="*/ 95250 h 190499"/>
                  <a:gd name="connsiteX1" fmla="*/ 76200 w 152400"/>
                  <a:gd name="connsiteY1" fmla="*/ 190499 h 190499"/>
                  <a:gd name="connsiteX2" fmla="*/ 0 w 152400"/>
                  <a:gd name="connsiteY2" fmla="*/ 95250 h 190499"/>
                  <a:gd name="connsiteX3" fmla="*/ 76200 w 152400"/>
                  <a:gd name="connsiteY3" fmla="*/ 0 h 190499"/>
                  <a:gd name="connsiteX4" fmla="*/ 152400 w 152400"/>
                  <a:gd name="connsiteY4" fmla="*/ 95250 h 190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90499">
                    <a:moveTo>
                      <a:pt x="152400" y="95250"/>
                    </a:moveTo>
                    <a:cubicBezTo>
                      <a:pt x="152400" y="147854"/>
                      <a:pt x="118284" y="190499"/>
                      <a:pt x="76200" y="190499"/>
                    </a:cubicBezTo>
                    <a:cubicBezTo>
                      <a:pt x="34116" y="190499"/>
                      <a:pt x="0" y="147854"/>
                      <a:pt x="0" y="95250"/>
                    </a:cubicBezTo>
                    <a:cubicBezTo>
                      <a:pt x="0" y="42645"/>
                      <a:pt x="34116" y="0"/>
                      <a:pt x="76200" y="0"/>
                    </a:cubicBezTo>
                    <a:cubicBezTo>
                      <a:pt x="118284" y="0"/>
                      <a:pt x="152400" y="42645"/>
                      <a:pt x="152400" y="95250"/>
                    </a:cubicBezTo>
                    <a:close/>
                  </a:path>
                </a:pathLst>
              </a:custGeom>
              <a:solidFill>
                <a:srgbClr val="43A783"/>
              </a:solidFill>
              <a:ln w="9525" cap="flat">
                <a:noFill/>
                <a:prstDash val="solid"/>
                <a:miter/>
              </a:ln>
            </p:spPr>
            <p:txBody>
              <a:bodyPr rtlCol="0" anchor="ctr"/>
              <a:lstStyle/>
              <a:p>
                <a:endParaRPr lang="en-US"/>
              </a:p>
            </p:txBody>
          </p:sp>
          <p:sp>
            <p:nvSpPr>
              <p:cNvPr id="64" name="Freeform: Shape 63">
                <a:extLst>
                  <a:ext uri="{FF2B5EF4-FFF2-40B4-BE49-F238E27FC236}">
                    <a16:creationId xmlns:a16="http://schemas.microsoft.com/office/drawing/2014/main" id="{5EDDA0EB-23CD-421A-0B6E-25600C04D217}"/>
                  </a:ext>
                </a:extLst>
              </p:cNvPr>
              <p:cNvSpPr/>
              <p:nvPr/>
            </p:nvSpPr>
            <p:spPr>
              <a:xfrm>
                <a:off x="377029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sp>
            <p:nvSpPr>
              <p:cNvPr id="65" name="Freeform: Shape 64">
                <a:extLst>
                  <a:ext uri="{FF2B5EF4-FFF2-40B4-BE49-F238E27FC236}">
                    <a16:creationId xmlns:a16="http://schemas.microsoft.com/office/drawing/2014/main" id="{488C2133-024E-DDA0-65F5-BB8FDE6619D1}"/>
                  </a:ext>
                </a:extLst>
              </p:cNvPr>
              <p:cNvSpPr/>
              <p:nvPr/>
            </p:nvSpPr>
            <p:spPr>
              <a:xfrm>
                <a:off x="424654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grpSp>
        <p:grpSp>
          <p:nvGrpSpPr>
            <p:cNvPr id="66" name="Group 65">
              <a:extLst>
                <a:ext uri="{FF2B5EF4-FFF2-40B4-BE49-F238E27FC236}">
                  <a16:creationId xmlns:a16="http://schemas.microsoft.com/office/drawing/2014/main" id="{01545148-3DC7-F5DA-38A2-1383A7253272}"/>
                </a:ext>
              </a:extLst>
            </p:cNvPr>
            <p:cNvGrpSpPr/>
            <p:nvPr/>
          </p:nvGrpSpPr>
          <p:grpSpPr>
            <a:xfrm>
              <a:off x="4559056" y="6523226"/>
              <a:ext cx="838200" cy="380998"/>
              <a:chOff x="3617889" y="6711156"/>
              <a:chExt cx="838200" cy="380998"/>
            </a:xfrm>
          </p:grpSpPr>
          <p:sp>
            <p:nvSpPr>
              <p:cNvPr id="67" name="Rectangle 66">
                <a:extLst>
                  <a:ext uri="{FF2B5EF4-FFF2-40B4-BE49-F238E27FC236}">
                    <a16:creationId xmlns:a16="http://schemas.microsoft.com/office/drawing/2014/main" id="{75D0B017-C6FD-4F03-3BC3-1A9A29B2EEBA}"/>
                  </a:ext>
                </a:extLst>
              </p:cNvPr>
              <p:cNvSpPr/>
              <p:nvPr/>
            </p:nvSpPr>
            <p:spPr>
              <a:xfrm>
                <a:off x="3617897" y="6712330"/>
                <a:ext cx="822993" cy="35885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Shape 67">
                <a:extLst>
                  <a:ext uri="{FF2B5EF4-FFF2-40B4-BE49-F238E27FC236}">
                    <a16:creationId xmlns:a16="http://schemas.microsoft.com/office/drawing/2014/main" id="{3074E3B7-5712-566F-76CA-F716B0B6B1EF}"/>
                  </a:ext>
                </a:extLst>
              </p:cNvPr>
              <p:cNvSpPr/>
              <p:nvPr/>
            </p:nvSpPr>
            <p:spPr>
              <a:xfrm>
                <a:off x="3617889" y="6711156"/>
                <a:ext cx="838200" cy="380998"/>
              </a:xfrm>
              <a:custGeom>
                <a:avLst/>
                <a:gdLst>
                  <a:gd name="connsiteX0" fmla="*/ 781050 w 838200"/>
                  <a:gd name="connsiteY0" fmla="*/ 295274 h 380998"/>
                  <a:gd name="connsiteX1" fmla="*/ 752475 w 838200"/>
                  <a:gd name="connsiteY1" fmla="*/ 323849 h 380998"/>
                  <a:gd name="connsiteX2" fmla="*/ 95250 w 838200"/>
                  <a:gd name="connsiteY2" fmla="*/ 323849 h 380998"/>
                  <a:gd name="connsiteX3" fmla="*/ 57150 w 838200"/>
                  <a:gd name="connsiteY3" fmla="*/ 285749 h 380998"/>
                  <a:gd name="connsiteX4" fmla="*/ 57150 w 838200"/>
                  <a:gd name="connsiteY4" fmla="*/ 95250 h 380998"/>
                  <a:gd name="connsiteX5" fmla="*/ 95250 w 838200"/>
                  <a:gd name="connsiteY5" fmla="*/ 57150 h 380998"/>
                  <a:gd name="connsiteX6" fmla="*/ 752475 w 838200"/>
                  <a:gd name="connsiteY6" fmla="*/ 57150 h 380998"/>
                  <a:gd name="connsiteX7" fmla="*/ 781050 w 838200"/>
                  <a:gd name="connsiteY7" fmla="*/ 85725 h 380998"/>
                  <a:gd name="connsiteX8" fmla="*/ 781050 w 838200"/>
                  <a:gd name="connsiteY8" fmla="*/ 295274 h 380998"/>
                  <a:gd name="connsiteX9" fmla="*/ 0 w 838200"/>
                  <a:gd name="connsiteY9" fmla="*/ 0 h 380998"/>
                  <a:gd name="connsiteX10" fmla="*/ 0 w 838200"/>
                  <a:gd name="connsiteY10" fmla="*/ 380998 h 380998"/>
                  <a:gd name="connsiteX11" fmla="*/ 838200 w 838200"/>
                  <a:gd name="connsiteY11" fmla="*/ 380998 h 380998"/>
                  <a:gd name="connsiteX12" fmla="*/ 838200 w 838200"/>
                  <a:gd name="connsiteY12" fmla="*/ 0 h 380998"/>
                  <a:gd name="connsiteX13" fmla="*/ 0 w 838200"/>
                  <a:gd name="connsiteY13" fmla="*/ 0 h 380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8200" h="380998">
                    <a:moveTo>
                      <a:pt x="781050" y="295274"/>
                    </a:moveTo>
                    <a:lnTo>
                      <a:pt x="752475" y="323849"/>
                    </a:lnTo>
                    <a:lnTo>
                      <a:pt x="95250" y="323849"/>
                    </a:lnTo>
                    <a:lnTo>
                      <a:pt x="57150" y="285749"/>
                    </a:lnTo>
                    <a:lnTo>
                      <a:pt x="57150" y="95250"/>
                    </a:lnTo>
                    <a:lnTo>
                      <a:pt x="95250" y="57150"/>
                    </a:lnTo>
                    <a:lnTo>
                      <a:pt x="752475" y="57150"/>
                    </a:lnTo>
                    <a:lnTo>
                      <a:pt x="781050" y="85725"/>
                    </a:lnTo>
                    <a:lnTo>
                      <a:pt x="781050" y="295274"/>
                    </a:lnTo>
                    <a:close/>
                    <a:moveTo>
                      <a:pt x="0" y="0"/>
                    </a:moveTo>
                    <a:lnTo>
                      <a:pt x="0" y="380998"/>
                    </a:lnTo>
                    <a:lnTo>
                      <a:pt x="838200" y="380998"/>
                    </a:lnTo>
                    <a:lnTo>
                      <a:pt x="838200" y="0"/>
                    </a:lnTo>
                    <a:lnTo>
                      <a:pt x="0" y="0"/>
                    </a:lnTo>
                    <a:close/>
                  </a:path>
                </a:pathLst>
              </a:custGeom>
              <a:solidFill>
                <a:srgbClr val="43A783"/>
              </a:solidFill>
              <a:ln w="9525" cap="flat">
                <a:noFill/>
                <a:prstDash val="solid"/>
                <a:miter/>
              </a:ln>
            </p:spPr>
            <p:txBody>
              <a:bodyPr rtlCol="0" anchor="ctr"/>
              <a:lstStyle/>
              <a:p>
                <a:endParaRPr lang="en-US"/>
              </a:p>
            </p:txBody>
          </p:sp>
          <p:sp>
            <p:nvSpPr>
              <p:cNvPr id="69" name="Freeform: Shape 68">
                <a:extLst>
                  <a:ext uri="{FF2B5EF4-FFF2-40B4-BE49-F238E27FC236}">
                    <a16:creationId xmlns:a16="http://schemas.microsoft.com/office/drawing/2014/main" id="{F0B3DEC4-0109-17D4-5E5D-12C6E8978031}"/>
                  </a:ext>
                </a:extLst>
              </p:cNvPr>
              <p:cNvSpPr/>
              <p:nvPr/>
            </p:nvSpPr>
            <p:spPr>
              <a:xfrm>
                <a:off x="3960797" y="6807579"/>
                <a:ext cx="152400" cy="190499"/>
              </a:xfrm>
              <a:custGeom>
                <a:avLst/>
                <a:gdLst>
                  <a:gd name="connsiteX0" fmla="*/ 152400 w 152400"/>
                  <a:gd name="connsiteY0" fmla="*/ 95250 h 190499"/>
                  <a:gd name="connsiteX1" fmla="*/ 76200 w 152400"/>
                  <a:gd name="connsiteY1" fmla="*/ 190499 h 190499"/>
                  <a:gd name="connsiteX2" fmla="*/ 0 w 152400"/>
                  <a:gd name="connsiteY2" fmla="*/ 95250 h 190499"/>
                  <a:gd name="connsiteX3" fmla="*/ 76200 w 152400"/>
                  <a:gd name="connsiteY3" fmla="*/ 0 h 190499"/>
                  <a:gd name="connsiteX4" fmla="*/ 152400 w 152400"/>
                  <a:gd name="connsiteY4" fmla="*/ 95250 h 190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90499">
                    <a:moveTo>
                      <a:pt x="152400" y="95250"/>
                    </a:moveTo>
                    <a:cubicBezTo>
                      <a:pt x="152400" y="147854"/>
                      <a:pt x="118284" y="190499"/>
                      <a:pt x="76200" y="190499"/>
                    </a:cubicBezTo>
                    <a:cubicBezTo>
                      <a:pt x="34116" y="190499"/>
                      <a:pt x="0" y="147854"/>
                      <a:pt x="0" y="95250"/>
                    </a:cubicBezTo>
                    <a:cubicBezTo>
                      <a:pt x="0" y="42645"/>
                      <a:pt x="34116" y="0"/>
                      <a:pt x="76200" y="0"/>
                    </a:cubicBezTo>
                    <a:cubicBezTo>
                      <a:pt x="118284" y="0"/>
                      <a:pt x="152400" y="42645"/>
                      <a:pt x="152400" y="95250"/>
                    </a:cubicBezTo>
                    <a:close/>
                  </a:path>
                </a:pathLst>
              </a:custGeom>
              <a:solidFill>
                <a:srgbClr val="43A783"/>
              </a:solidFill>
              <a:ln w="9525" cap="flat">
                <a:noFill/>
                <a:prstDash val="solid"/>
                <a:miter/>
              </a:ln>
            </p:spPr>
            <p:txBody>
              <a:bodyPr rtlCol="0" anchor="ctr"/>
              <a:lstStyle/>
              <a:p>
                <a:endParaRPr lang="en-US"/>
              </a:p>
            </p:txBody>
          </p:sp>
          <p:sp>
            <p:nvSpPr>
              <p:cNvPr id="70" name="Freeform: Shape 69">
                <a:extLst>
                  <a:ext uri="{FF2B5EF4-FFF2-40B4-BE49-F238E27FC236}">
                    <a16:creationId xmlns:a16="http://schemas.microsoft.com/office/drawing/2014/main" id="{FFECF60F-2921-78B0-D483-807BB574BD84}"/>
                  </a:ext>
                </a:extLst>
              </p:cNvPr>
              <p:cNvSpPr/>
              <p:nvPr/>
            </p:nvSpPr>
            <p:spPr>
              <a:xfrm>
                <a:off x="377029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1292E8AE-A341-0574-C27B-D99CD5D3B3D4}"/>
                  </a:ext>
                </a:extLst>
              </p:cNvPr>
              <p:cNvSpPr/>
              <p:nvPr/>
            </p:nvSpPr>
            <p:spPr>
              <a:xfrm>
                <a:off x="424654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grpSp>
        <p:grpSp>
          <p:nvGrpSpPr>
            <p:cNvPr id="72" name="Group 71">
              <a:extLst>
                <a:ext uri="{FF2B5EF4-FFF2-40B4-BE49-F238E27FC236}">
                  <a16:creationId xmlns:a16="http://schemas.microsoft.com/office/drawing/2014/main" id="{5158A270-E252-2A4C-0076-43D67FB1BD8B}"/>
                </a:ext>
              </a:extLst>
            </p:cNvPr>
            <p:cNvGrpSpPr/>
            <p:nvPr/>
          </p:nvGrpSpPr>
          <p:grpSpPr>
            <a:xfrm>
              <a:off x="4559056" y="6429601"/>
              <a:ext cx="838200" cy="381456"/>
              <a:chOff x="3615516" y="6712330"/>
              <a:chExt cx="838200" cy="381456"/>
            </a:xfrm>
          </p:grpSpPr>
          <p:sp>
            <p:nvSpPr>
              <p:cNvPr id="73" name="Rectangle 72">
                <a:extLst>
                  <a:ext uri="{FF2B5EF4-FFF2-40B4-BE49-F238E27FC236}">
                    <a16:creationId xmlns:a16="http://schemas.microsoft.com/office/drawing/2014/main" id="{D5DC1337-F4A4-CFB3-F0F6-F2D6419B571E}"/>
                  </a:ext>
                </a:extLst>
              </p:cNvPr>
              <p:cNvSpPr/>
              <p:nvPr/>
            </p:nvSpPr>
            <p:spPr>
              <a:xfrm>
                <a:off x="3617897" y="6712330"/>
                <a:ext cx="822993" cy="35885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5600A98F-BDA1-9787-25D6-C71CC9E02629}"/>
                  </a:ext>
                </a:extLst>
              </p:cNvPr>
              <p:cNvSpPr/>
              <p:nvPr/>
            </p:nvSpPr>
            <p:spPr>
              <a:xfrm>
                <a:off x="3615516" y="6712788"/>
                <a:ext cx="838200" cy="380998"/>
              </a:xfrm>
              <a:custGeom>
                <a:avLst/>
                <a:gdLst>
                  <a:gd name="connsiteX0" fmla="*/ 781050 w 838200"/>
                  <a:gd name="connsiteY0" fmla="*/ 295274 h 380998"/>
                  <a:gd name="connsiteX1" fmla="*/ 752475 w 838200"/>
                  <a:gd name="connsiteY1" fmla="*/ 323849 h 380998"/>
                  <a:gd name="connsiteX2" fmla="*/ 95250 w 838200"/>
                  <a:gd name="connsiteY2" fmla="*/ 323849 h 380998"/>
                  <a:gd name="connsiteX3" fmla="*/ 57150 w 838200"/>
                  <a:gd name="connsiteY3" fmla="*/ 285749 h 380998"/>
                  <a:gd name="connsiteX4" fmla="*/ 57150 w 838200"/>
                  <a:gd name="connsiteY4" fmla="*/ 95250 h 380998"/>
                  <a:gd name="connsiteX5" fmla="*/ 95250 w 838200"/>
                  <a:gd name="connsiteY5" fmla="*/ 57150 h 380998"/>
                  <a:gd name="connsiteX6" fmla="*/ 752475 w 838200"/>
                  <a:gd name="connsiteY6" fmla="*/ 57150 h 380998"/>
                  <a:gd name="connsiteX7" fmla="*/ 781050 w 838200"/>
                  <a:gd name="connsiteY7" fmla="*/ 85725 h 380998"/>
                  <a:gd name="connsiteX8" fmla="*/ 781050 w 838200"/>
                  <a:gd name="connsiteY8" fmla="*/ 295274 h 380998"/>
                  <a:gd name="connsiteX9" fmla="*/ 0 w 838200"/>
                  <a:gd name="connsiteY9" fmla="*/ 0 h 380998"/>
                  <a:gd name="connsiteX10" fmla="*/ 0 w 838200"/>
                  <a:gd name="connsiteY10" fmla="*/ 380998 h 380998"/>
                  <a:gd name="connsiteX11" fmla="*/ 838200 w 838200"/>
                  <a:gd name="connsiteY11" fmla="*/ 380998 h 380998"/>
                  <a:gd name="connsiteX12" fmla="*/ 838200 w 838200"/>
                  <a:gd name="connsiteY12" fmla="*/ 0 h 380998"/>
                  <a:gd name="connsiteX13" fmla="*/ 0 w 838200"/>
                  <a:gd name="connsiteY13" fmla="*/ 0 h 380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8200" h="380998">
                    <a:moveTo>
                      <a:pt x="781050" y="295274"/>
                    </a:moveTo>
                    <a:lnTo>
                      <a:pt x="752475" y="323849"/>
                    </a:lnTo>
                    <a:lnTo>
                      <a:pt x="95250" y="323849"/>
                    </a:lnTo>
                    <a:lnTo>
                      <a:pt x="57150" y="285749"/>
                    </a:lnTo>
                    <a:lnTo>
                      <a:pt x="57150" y="95250"/>
                    </a:lnTo>
                    <a:lnTo>
                      <a:pt x="95250" y="57150"/>
                    </a:lnTo>
                    <a:lnTo>
                      <a:pt x="752475" y="57150"/>
                    </a:lnTo>
                    <a:lnTo>
                      <a:pt x="781050" y="85725"/>
                    </a:lnTo>
                    <a:lnTo>
                      <a:pt x="781050" y="295274"/>
                    </a:lnTo>
                    <a:close/>
                    <a:moveTo>
                      <a:pt x="0" y="0"/>
                    </a:moveTo>
                    <a:lnTo>
                      <a:pt x="0" y="380998"/>
                    </a:lnTo>
                    <a:lnTo>
                      <a:pt x="838200" y="380998"/>
                    </a:lnTo>
                    <a:lnTo>
                      <a:pt x="838200" y="0"/>
                    </a:lnTo>
                    <a:lnTo>
                      <a:pt x="0" y="0"/>
                    </a:lnTo>
                    <a:close/>
                  </a:path>
                </a:pathLst>
              </a:custGeom>
              <a:solidFill>
                <a:srgbClr val="43A783"/>
              </a:solidFill>
              <a:ln w="9525" cap="flat">
                <a:noFill/>
                <a:prstDash val="solid"/>
                <a:miter/>
              </a:ln>
            </p:spPr>
            <p:txBody>
              <a:bodyPr rtlCol="0" anchor="ctr"/>
              <a:lstStyle/>
              <a:p>
                <a:endParaRPr lang="en-US"/>
              </a:p>
            </p:txBody>
          </p:sp>
          <p:sp>
            <p:nvSpPr>
              <p:cNvPr id="75" name="Freeform: Shape 74">
                <a:extLst>
                  <a:ext uri="{FF2B5EF4-FFF2-40B4-BE49-F238E27FC236}">
                    <a16:creationId xmlns:a16="http://schemas.microsoft.com/office/drawing/2014/main" id="{418B2954-AFEA-09F6-9B68-C34306449018}"/>
                  </a:ext>
                </a:extLst>
              </p:cNvPr>
              <p:cNvSpPr/>
              <p:nvPr/>
            </p:nvSpPr>
            <p:spPr>
              <a:xfrm>
                <a:off x="3960797" y="6807579"/>
                <a:ext cx="152400" cy="190499"/>
              </a:xfrm>
              <a:custGeom>
                <a:avLst/>
                <a:gdLst>
                  <a:gd name="connsiteX0" fmla="*/ 152400 w 152400"/>
                  <a:gd name="connsiteY0" fmla="*/ 95250 h 190499"/>
                  <a:gd name="connsiteX1" fmla="*/ 76200 w 152400"/>
                  <a:gd name="connsiteY1" fmla="*/ 190499 h 190499"/>
                  <a:gd name="connsiteX2" fmla="*/ 0 w 152400"/>
                  <a:gd name="connsiteY2" fmla="*/ 95250 h 190499"/>
                  <a:gd name="connsiteX3" fmla="*/ 76200 w 152400"/>
                  <a:gd name="connsiteY3" fmla="*/ 0 h 190499"/>
                  <a:gd name="connsiteX4" fmla="*/ 152400 w 152400"/>
                  <a:gd name="connsiteY4" fmla="*/ 95250 h 190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90499">
                    <a:moveTo>
                      <a:pt x="152400" y="95250"/>
                    </a:moveTo>
                    <a:cubicBezTo>
                      <a:pt x="152400" y="147854"/>
                      <a:pt x="118284" y="190499"/>
                      <a:pt x="76200" y="190499"/>
                    </a:cubicBezTo>
                    <a:cubicBezTo>
                      <a:pt x="34116" y="190499"/>
                      <a:pt x="0" y="147854"/>
                      <a:pt x="0" y="95250"/>
                    </a:cubicBezTo>
                    <a:cubicBezTo>
                      <a:pt x="0" y="42645"/>
                      <a:pt x="34116" y="0"/>
                      <a:pt x="76200" y="0"/>
                    </a:cubicBezTo>
                    <a:cubicBezTo>
                      <a:pt x="118284" y="0"/>
                      <a:pt x="152400" y="42645"/>
                      <a:pt x="152400" y="95250"/>
                    </a:cubicBezTo>
                    <a:close/>
                  </a:path>
                </a:pathLst>
              </a:custGeom>
              <a:solidFill>
                <a:srgbClr val="43A783"/>
              </a:solidFill>
              <a:ln w="9525"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872F3A50-247C-758A-C10F-37BE5AB041D0}"/>
                  </a:ext>
                </a:extLst>
              </p:cNvPr>
              <p:cNvSpPr/>
              <p:nvPr/>
            </p:nvSpPr>
            <p:spPr>
              <a:xfrm>
                <a:off x="377029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41329474-9E7B-AD02-6ED5-29DC365A146C}"/>
                  </a:ext>
                </a:extLst>
              </p:cNvPr>
              <p:cNvSpPr/>
              <p:nvPr/>
            </p:nvSpPr>
            <p:spPr>
              <a:xfrm>
                <a:off x="424654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grpSp>
        <p:grpSp>
          <p:nvGrpSpPr>
            <p:cNvPr id="78" name="Group 77">
              <a:extLst>
                <a:ext uri="{FF2B5EF4-FFF2-40B4-BE49-F238E27FC236}">
                  <a16:creationId xmlns:a16="http://schemas.microsoft.com/office/drawing/2014/main" id="{A8508CCB-6AFF-0F79-4EAB-C03B43D5F109}"/>
                </a:ext>
              </a:extLst>
            </p:cNvPr>
            <p:cNvGrpSpPr/>
            <p:nvPr/>
          </p:nvGrpSpPr>
          <p:grpSpPr>
            <a:xfrm>
              <a:off x="4559056" y="6336892"/>
              <a:ext cx="838200" cy="380998"/>
              <a:chOff x="3613873" y="6709844"/>
              <a:chExt cx="838200" cy="380998"/>
            </a:xfrm>
          </p:grpSpPr>
          <p:sp>
            <p:nvSpPr>
              <p:cNvPr id="79" name="Rectangle 78">
                <a:extLst>
                  <a:ext uri="{FF2B5EF4-FFF2-40B4-BE49-F238E27FC236}">
                    <a16:creationId xmlns:a16="http://schemas.microsoft.com/office/drawing/2014/main" id="{5253AB23-BFD6-ADE9-A698-09D931725A41}"/>
                  </a:ext>
                </a:extLst>
              </p:cNvPr>
              <p:cNvSpPr/>
              <p:nvPr/>
            </p:nvSpPr>
            <p:spPr>
              <a:xfrm>
                <a:off x="3617897" y="6712330"/>
                <a:ext cx="822993" cy="35885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F5E01C63-D3A5-9F7C-0C64-5B826CC5E4F5}"/>
                  </a:ext>
                </a:extLst>
              </p:cNvPr>
              <p:cNvSpPr/>
              <p:nvPr/>
            </p:nvSpPr>
            <p:spPr>
              <a:xfrm>
                <a:off x="3613873" y="6709844"/>
                <a:ext cx="838200" cy="380998"/>
              </a:xfrm>
              <a:custGeom>
                <a:avLst/>
                <a:gdLst>
                  <a:gd name="connsiteX0" fmla="*/ 781050 w 838200"/>
                  <a:gd name="connsiteY0" fmla="*/ 295274 h 380998"/>
                  <a:gd name="connsiteX1" fmla="*/ 752475 w 838200"/>
                  <a:gd name="connsiteY1" fmla="*/ 323849 h 380998"/>
                  <a:gd name="connsiteX2" fmla="*/ 95250 w 838200"/>
                  <a:gd name="connsiteY2" fmla="*/ 323849 h 380998"/>
                  <a:gd name="connsiteX3" fmla="*/ 57150 w 838200"/>
                  <a:gd name="connsiteY3" fmla="*/ 285749 h 380998"/>
                  <a:gd name="connsiteX4" fmla="*/ 57150 w 838200"/>
                  <a:gd name="connsiteY4" fmla="*/ 95250 h 380998"/>
                  <a:gd name="connsiteX5" fmla="*/ 95250 w 838200"/>
                  <a:gd name="connsiteY5" fmla="*/ 57150 h 380998"/>
                  <a:gd name="connsiteX6" fmla="*/ 752475 w 838200"/>
                  <a:gd name="connsiteY6" fmla="*/ 57150 h 380998"/>
                  <a:gd name="connsiteX7" fmla="*/ 781050 w 838200"/>
                  <a:gd name="connsiteY7" fmla="*/ 85725 h 380998"/>
                  <a:gd name="connsiteX8" fmla="*/ 781050 w 838200"/>
                  <a:gd name="connsiteY8" fmla="*/ 295274 h 380998"/>
                  <a:gd name="connsiteX9" fmla="*/ 0 w 838200"/>
                  <a:gd name="connsiteY9" fmla="*/ 0 h 380998"/>
                  <a:gd name="connsiteX10" fmla="*/ 0 w 838200"/>
                  <a:gd name="connsiteY10" fmla="*/ 380998 h 380998"/>
                  <a:gd name="connsiteX11" fmla="*/ 838200 w 838200"/>
                  <a:gd name="connsiteY11" fmla="*/ 380998 h 380998"/>
                  <a:gd name="connsiteX12" fmla="*/ 838200 w 838200"/>
                  <a:gd name="connsiteY12" fmla="*/ 0 h 380998"/>
                  <a:gd name="connsiteX13" fmla="*/ 0 w 838200"/>
                  <a:gd name="connsiteY13" fmla="*/ 0 h 380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8200" h="380998">
                    <a:moveTo>
                      <a:pt x="781050" y="295274"/>
                    </a:moveTo>
                    <a:lnTo>
                      <a:pt x="752475" y="323849"/>
                    </a:lnTo>
                    <a:lnTo>
                      <a:pt x="95250" y="323849"/>
                    </a:lnTo>
                    <a:lnTo>
                      <a:pt x="57150" y="285749"/>
                    </a:lnTo>
                    <a:lnTo>
                      <a:pt x="57150" y="95250"/>
                    </a:lnTo>
                    <a:lnTo>
                      <a:pt x="95250" y="57150"/>
                    </a:lnTo>
                    <a:lnTo>
                      <a:pt x="752475" y="57150"/>
                    </a:lnTo>
                    <a:lnTo>
                      <a:pt x="781050" y="85725"/>
                    </a:lnTo>
                    <a:lnTo>
                      <a:pt x="781050" y="295274"/>
                    </a:lnTo>
                    <a:close/>
                    <a:moveTo>
                      <a:pt x="0" y="0"/>
                    </a:moveTo>
                    <a:lnTo>
                      <a:pt x="0" y="380998"/>
                    </a:lnTo>
                    <a:lnTo>
                      <a:pt x="838200" y="380998"/>
                    </a:lnTo>
                    <a:lnTo>
                      <a:pt x="838200" y="0"/>
                    </a:lnTo>
                    <a:lnTo>
                      <a:pt x="0" y="0"/>
                    </a:lnTo>
                    <a:close/>
                  </a:path>
                </a:pathLst>
              </a:custGeom>
              <a:solidFill>
                <a:srgbClr val="43A783"/>
              </a:solidFill>
              <a:ln w="9525"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1FEB2B18-266B-6B8E-0844-C871CC117FBD}"/>
                  </a:ext>
                </a:extLst>
              </p:cNvPr>
              <p:cNvSpPr/>
              <p:nvPr/>
            </p:nvSpPr>
            <p:spPr>
              <a:xfrm>
                <a:off x="3960797" y="6807579"/>
                <a:ext cx="152400" cy="190499"/>
              </a:xfrm>
              <a:custGeom>
                <a:avLst/>
                <a:gdLst>
                  <a:gd name="connsiteX0" fmla="*/ 152400 w 152400"/>
                  <a:gd name="connsiteY0" fmla="*/ 95250 h 190499"/>
                  <a:gd name="connsiteX1" fmla="*/ 76200 w 152400"/>
                  <a:gd name="connsiteY1" fmla="*/ 190499 h 190499"/>
                  <a:gd name="connsiteX2" fmla="*/ 0 w 152400"/>
                  <a:gd name="connsiteY2" fmla="*/ 95250 h 190499"/>
                  <a:gd name="connsiteX3" fmla="*/ 76200 w 152400"/>
                  <a:gd name="connsiteY3" fmla="*/ 0 h 190499"/>
                  <a:gd name="connsiteX4" fmla="*/ 152400 w 152400"/>
                  <a:gd name="connsiteY4" fmla="*/ 95250 h 190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90499">
                    <a:moveTo>
                      <a:pt x="152400" y="95250"/>
                    </a:moveTo>
                    <a:cubicBezTo>
                      <a:pt x="152400" y="147854"/>
                      <a:pt x="118284" y="190499"/>
                      <a:pt x="76200" y="190499"/>
                    </a:cubicBezTo>
                    <a:cubicBezTo>
                      <a:pt x="34116" y="190499"/>
                      <a:pt x="0" y="147854"/>
                      <a:pt x="0" y="95250"/>
                    </a:cubicBezTo>
                    <a:cubicBezTo>
                      <a:pt x="0" y="42645"/>
                      <a:pt x="34116" y="0"/>
                      <a:pt x="76200" y="0"/>
                    </a:cubicBezTo>
                    <a:cubicBezTo>
                      <a:pt x="118284" y="0"/>
                      <a:pt x="152400" y="42645"/>
                      <a:pt x="152400" y="95250"/>
                    </a:cubicBezTo>
                    <a:close/>
                  </a:path>
                </a:pathLst>
              </a:custGeom>
              <a:solidFill>
                <a:srgbClr val="43A783"/>
              </a:solidFill>
              <a:ln w="9525" cap="flat">
                <a:noFill/>
                <a:prstDash val="solid"/>
                <a:miter/>
              </a:ln>
            </p:spPr>
            <p:txBody>
              <a:bodyPr rtlCol="0" anchor="ctr"/>
              <a:lstStyle/>
              <a:p>
                <a:endParaRPr lang="en-US"/>
              </a:p>
            </p:txBody>
          </p:sp>
          <p:sp>
            <p:nvSpPr>
              <p:cNvPr id="82" name="Freeform: Shape 81">
                <a:extLst>
                  <a:ext uri="{FF2B5EF4-FFF2-40B4-BE49-F238E27FC236}">
                    <a16:creationId xmlns:a16="http://schemas.microsoft.com/office/drawing/2014/main" id="{36C33E27-F97E-4A0C-6EC9-429D18680BDB}"/>
                  </a:ext>
                </a:extLst>
              </p:cNvPr>
              <p:cNvSpPr/>
              <p:nvPr/>
            </p:nvSpPr>
            <p:spPr>
              <a:xfrm>
                <a:off x="377029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sp>
            <p:nvSpPr>
              <p:cNvPr id="83" name="Freeform: Shape 82">
                <a:extLst>
                  <a:ext uri="{FF2B5EF4-FFF2-40B4-BE49-F238E27FC236}">
                    <a16:creationId xmlns:a16="http://schemas.microsoft.com/office/drawing/2014/main" id="{A91740F9-F76A-0D11-44B2-270F749A9CA3}"/>
                  </a:ext>
                </a:extLst>
              </p:cNvPr>
              <p:cNvSpPr/>
              <p:nvPr/>
            </p:nvSpPr>
            <p:spPr>
              <a:xfrm>
                <a:off x="424654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grpSp>
        <p:grpSp>
          <p:nvGrpSpPr>
            <p:cNvPr id="84" name="Group 83">
              <a:extLst>
                <a:ext uri="{FF2B5EF4-FFF2-40B4-BE49-F238E27FC236}">
                  <a16:creationId xmlns:a16="http://schemas.microsoft.com/office/drawing/2014/main" id="{8F9CE495-D9E1-2825-E84A-DB5F1FEC8189}"/>
                </a:ext>
              </a:extLst>
            </p:cNvPr>
            <p:cNvGrpSpPr/>
            <p:nvPr/>
          </p:nvGrpSpPr>
          <p:grpSpPr>
            <a:xfrm>
              <a:off x="4559056" y="6243725"/>
              <a:ext cx="838200" cy="380998"/>
              <a:chOff x="3615503" y="6710733"/>
              <a:chExt cx="838200" cy="380998"/>
            </a:xfrm>
          </p:grpSpPr>
          <p:sp>
            <p:nvSpPr>
              <p:cNvPr id="85" name="Rectangle 84">
                <a:extLst>
                  <a:ext uri="{FF2B5EF4-FFF2-40B4-BE49-F238E27FC236}">
                    <a16:creationId xmlns:a16="http://schemas.microsoft.com/office/drawing/2014/main" id="{56DCC4E7-9925-D2FD-83E9-F94D118E0045}"/>
                  </a:ext>
                </a:extLst>
              </p:cNvPr>
              <p:cNvSpPr/>
              <p:nvPr/>
            </p:nvSpPr>
            <p:spPr>
              <a:xfrm>
                <a:off x="3617897" y="6712330"/>
                <a:ext cx="822993" cy="35885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F60E495E-10B3-1DCA-D571-D0779683072C}"/>
                  </a:ext>
                </a:extLst>
              </p:cNvPr>
              <p:cNvSpPr/>
              <p:nvPr/>
            </p:nvSpPr>
            <p:spPr>
              <a:xfrm>
                <a:off x="3615503" y="6710733"/>
                <a:ext cx="838200" cy="380998"/>
              </a:xfrm>
              <a:custGeom>
                <a:avLst/>
                <a:gdLst>
                  <a:gd name="connsiteX0" fmla="*/ 781050 w 838200"/>
                  <a:gd name="connsiteY0" fmla="*/ 295274 h 380998"/>
                  <a:gd name="connsiteX1" fmla="*/ 752475 w 838200"/>
                  <a:gd name="connsiteY1" fmla="*/ 323849 h 380998"/>
                  <a:gd name="connsiteX2" fmla="*/ 95250 w 838200"/>
                  <a:gd name="connsiteY2" fmla="*/ 323849 h 380998"/>
                  <a:gd name="connsiteX3" fmla="*/ 57150 w 838200"/>
                  <a:gd name="connsiteY3" fmla="*/ 285749 h 380998"/>
                  <a:gd name="connsiteX4" fmla="*/ 57150 w 838200"/>
                  <a:gd name="connsiteY4" fmla="*/ 95250 h 380998"/>
                  <a:gd name="connsiteX5" fmla="*/ 95250 w 838200"/>
                  <a:gd name="connsiteY5" fmla="*/ 57150 h 380998"/>
                  <a:gd name="connsiteX6" fmla="*/ 752475 w 838200"/>
                  <a:gd name="connsiteY6" fmla="*/ 57150 h 380998"/>
                  <a:gd name="connsiteX7" fmla="*/ 781050 w 838200"/>
                  <a:gd name="connsiteY7" fmla="*/ 85725 h 380998"/>
                  <a:gd name="connsiteX8" fmla="*/ 781050 w 838200"/>
                  <a:gd name="connsiteY8" fmla="*/ 295274 h 380998"/>
                  <a:gd name="connsiteX9" fmla="*/ 0 w 838200"/>
                  <a:gd name="connsiteY9" fmla="*/ 0 h 380998"/>
                  <a:gd name="connsiteX10" fmla="*/ 0 w 838200"/>
                  <a:gd name="connsiteY10" fmla="*/ 380998 h 380998"/>
                  <a:gd name="connsiteX11" fmla="*/ 838200 w 838200"/>
                  <a:gd name="connsiteY11" fmla="*/ 380998 h 380998"/>
                  <a:gd name="connsiteX12" fmla="*/ 838200 w 838200"/>
                  <a:gd name="connsiteY12" fmla="*/ 0 h 380998"/>
                  <a:gd name="connsiteX13" fmla="*/ 0 w 838200"/>
                  <a:gd name="connsiteY13" fmla="*/ 0 h 380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8200" h="380998">
                    <a:moveTo>
                      <a:pt x="781050" y="295274"/>
                    </a:moveTo>
                    <a:lnTo>
                      <a:pt x="752475" y="323849"/>
                    </a:lnTo>
                    <a:lnTo>
                      <a:pt x="95250" y="323849"/>
                    </a:lnTo>
                    <a:lnTo>
                      <a:pt x="57150" y="285749"/>
                    </a:lnTo>
                    <a:lnTo>
                      <a:pt x="57150" y="95250"/>
                    </a:lnTo>
                    <a:lnTo>
                      <a:pt x="95250" y="57150"/>
                    </a:lnTo>
                    <a:lnTo>
                      <a:pt x="752475" y="57150"/>
                    </a:lnTo>
                    <a:lnTo>
                      <a:pt x="781050" y="85725"/>
                    </a:lnTo>
                    <a:lnTo>
                      <a:pt x="781050" y="295274"/>
                    </a:lnTo>
                    <a:close/>
                    <a:moveTo>
                      <a:pt x="0" y="0"/>
                    </a:moveTo>
                    <a:lnTo>
                      <a:pt x="0" y="380998"/>
                    </a:lnTo>
                    <a:lnTo>
                      <a:pt x="838200" y="380998"/>
                    </a:lnTo>
                    <a:lnTo>
                      <a:pt x="838200" y="0"/>
                    </a:lnTo>
                    <a:lnTo>
                      <a:pt x="0" y="0"/>
                    </a:lnTo>
                    <a:close/>
                  </a:path>
                </a:pathLst>
              </a:custGeom>
              <a:solidFill>
                <a:srgbClr val="43A783"/>
              </a:solid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9842F982-9364-3976-5195-0938D629727B}"/>
                  </a:ext>
                </a:extLst>
              </p:cNvPr>
              <p:cNvSpPr/>
              <p:nvPr/>
            </p:nvSpPr>
            <p:spPr>
              <a:xfrm>
                <a:off x="3960797" y="6807579"/>
                <a:ext cx="152400" cy="190499"/>
              </a:xfrm>
              <a:custGeom>
                <a:avLst/>
                <a:gdLst>
                  <a:gd name="connsiteX0" fmla="*/ 152400 w 152400"/>
                  <a:gd name="connsiteY0" fmla="*/ 95250 h 190499"/>
                  <a:gd name="connsiteX1" fmla="*/ 76200 w 152400"/>
                  <a:gd name="connsiteY1" fmla="*/ 190499 h 190499"/>
                  <a:gd name="connsiteX2" fmla="*/ 0 w 152400"/>
                  <a:gd name="connsiteY2" fmla="*/ 95250 h 190499"/>
                  <a:gd name="connsiteX3" fmla="*/ 76200 w 152400"/>
                  <a:gd name="connsiteY3" fmla="*/ 0 h 190499"/>
                  <a:gd name="connsiteX4" fmla="*/ 152400 w 152400"/>
                  <a:gd name="connsiteY4" fmla="*/ 95250 h 190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90499">
                    <a:moveTo>
                      <a:pt x="152400" y="95250"/>
                    </a:moveTo>
                    <a:cubicBezTo>
                      <a:pt x="152400" y="147854"/>
                      <a:pt x="118284" y="190499"/>
                      <a:pt x="76200" y="190499"/>
                    </a:cubicBezTo>
                    <a:cubicBezTo>
                      <a:pt x="34116" y="190499"/>
                      <a:pt x="0" y="147854"/>
                      <a:pt x="0" y="95250"/>
                    </a:cubicBezTo>
                    <a:cubicBezTo>
                      <a:pt x="0" y="42645"/>
                      <a:pt x="34116" y="0"/>
                      <a:pt x="76200" y="0"/>
                    </a:cubicBezTo>
                    <a:cubicBezTo>
                      <a:pt x="118284" y="0"/>
                      <a:pt x="152400" y="42645"/>
                      <a:pt x="152400" y="95250"/>
                    </a:cubicBezTo>
                    <a:close/>
                  </a:path>
                </a:pathLst>
              </a:custGeom>
              <a:solidFill>
                <a:srgbClr val="43A783"/>
              </a:solid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CF8CFBC7-17AC-E476-F8F2-2EDFA897468E}"/>
                  </a:ext>
                </a:extLst>
              </p:cNvPr>
              <p:cNvSpPr/>
              <p:nvPr/>
            </p:nvSpPr>
            <p:spPr>
              <a:xfrm>
                <a:off x="377029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9BDE04AA-A929-E357-6837-FBCE3FFD659D}"/>
                  </a:ext>
                </a:extLst>
              </p:cNvPr>
              <p:cNvSpPr/>
              <p:nvPr/>
            </p:nvSpPr>
            <p:spPr>
              <a:xfrm>
                <a:off x="424654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grpSp>
        <p:grpSp>
          <p:nvGrpSpPr>
            <p:cNvPr id="91" name="Group 90">
              <a:extLst>
                <a:ext uri="{FF2B5EF4-FFF2-40B4-BE49-F238E27FC236}">
                  <a16:creationId xmlns:a16="http://schemas.microsoft.com/office/drawing/2014/main" id="{B1F8837B-A705-59C7-4187-C88B7618F9CF}"/>
                </a:ext>
              </a:extLst>
            </p:cNvPr>
            <p:cNvGrpSpPr/>
            <p:nvPr/>
          </p:nvGrpSpPr>
          <p:grpSpPr>
            <a:xfrm>
              <a:off x="4559056" y="6149328"/>
              <a:ext cx="838200" cy="382228"/>
              <a:chOff x="3616224" y="6712330"/>
              <a:chExt cx="838200" cy="382228"/>
            </a:xfrm>
          </p:grpSpPr>
          <p:sp>
            <p:nvSpPr>
              <p:cNvPr id="92" name="Rectangle 91">
                <a:extLst>
                  <a:ext uri="{FF2B5EF4-FFF2-40B4-BE49-F238E27FC236}">
                    <a16:creationId xmlns:a16="http://schemas.microsoft.com/office/drawing/2014/main" id="{1286AE25-C485-5ADB-26E3-004E5CEDCE17}"/>
                  </a:ext>
                </a:extLst>
              </p:cNvPr>
              <p:cNvSpPr/>
              <p:nvPr/>
            </p:nvSpPr>
            <p:spPr>
              <a:xfrm>
                <a:off x="3617897" y="6712330"/>
                <a:ext cx="822993" cy="35885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61090637-A551-C4EE-C1BB-4142EFCBDF9A}"/>
                  </a:ext>
                </a:extLst>
              </p:cNvPr>
              <p:cNvSpPr/>
              <p:nvPr/>
            </p:nvSpPr>
            <p:spPr>
              <a:xfrm>
                <a:off x="3616224" y="6713560"/>
                <a:ext cx="838200" cy="380998"/>
              </a:xfrm>
              <a:custGeom>
                <a:avLst/>
                <a:gdLst>
                  <a:gd name="connsiteX0" fmla="*/ 781050 w 838200"/>
                  <a:gd name="connsiteY0" fmla="*/ 295274 h 380998"/>
                  <a:gd name="connsiteX1" fmla="*/ 752475 w 838200"/>
                  <a:gd name="connsiteY1" fmla="*/ 323849 h 380998"/>
                  <a:gd name="connsiteX2" fmla="*/ 95250 w 838200"/>
                  <a:gd name="connsiteY2" fmla="*/ 323849 h 380998"/>
                  <a:gd name="connsiteX3" fmla="*/ 57150 w 838200"/>
                  <a:gd name="connsiteY3" fmla="*/ 285749 h 380998"/>
                  <a:gd name="connsiteX4" fmla="*/ 57150 w 838200"/>
                  <a:gd name="connsiteY4" fmla="*/ 95250 h 380998"/>
                  <a:gd name="connsiteX5" fmla="*/ 95250 w 838200"/>
                  <a:gd name="connsiteY5" fmla="*/ 57150 h 380998"/>
                  <a:gd name="connsiteX6" fmla="*/ 752475 w 838200"/>
                  <a:gd name="connsiteY6" fmla="*/ 57150 h 380998"/>
                  <a:gd name="connsiteX7" fmla="*/ 781050 w 838200"/>
                  <a:gd name="connsiteY7" fmla="*/ 85725 h 380998"/>
                  <a:gd name="connsiteX8" fmla="*/ 781050 w 838200"/>
                  <a:gd name="connsiteY8" fmla="*/ 295274 h 380998"/>
                  <a:gd name="connsiteX9" fmla="*/ 0 w 838200"/>
                  <a:gd name="connsiteY9" fmla="*/ 0 h 380998"/>
                  <a:gd name="connsiteX10" fmla="*/ 0 w 838200"/>
                  <a:gd name="connsiteY10" fmla="*/ 380998 h 380998"/>
                  <a:gd name="connsiteX11" fmla="*/ 838200 w 838200"/>
                  <a:gd name="connsiteY11" fmla="*/ 380998 h 380998"/>
                  <a:gd name="connsiteX12" fmla="*/ 838200 w 838200"/>
                  <a:gd name="connsiteY12" fmla="*/ 0 h 380998"/>
                  <a:gd name="connsiteX13" fmla="*/ 0 w 838200"/>
                  <a:gd name="connsiteY13" fmla="*/ 0 h 380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8200" h="380998">
                    <a:moveTo>
                      <a:pt x="781050" y="295274"/>
                    </a:moveTo>
                    <a:lnTo>
                      <a:pt x="752475" y="323849"/>
                    </a:lnTo>
                    <a:lnTo>
                      <a:pt x="95250" y="323849"/>
                    </a:lnTo>
                    <a:lnTo>
                      <a:pt x="57150" y="285749"/>
                    </a:lnTo>
                    <a:lnTo>
                      <a:pt x="57150" y="95250"/>
                    </a:lnTo>
                    <a:lnTo>
                      <a:pt x="95250" y="57150"/>
                    </a:lnTo>
                    <a:lnTo>
                      <a:pt x="752475" y="57150"/>
                    </a:lnTo>
                    <a:lnTo>
                      <a:pt x="781050" y="85725"/>
                    </a:lnTo>
                    <a:lnTo>
                      <a:pt x="781050" y="295274"/>
                    </a:lnTo>
                    <a:close/>
                    <a:moveTo>
                      <a:pt x="0" y="0"/>
                    </a:moveTo>
                    <a:lnTo>
                      <a:pt x="0" y="380998"/>
                    </a:lnTo>
                    <a:lnTo>
                      <a:pt x="838200" y="380998"/>
                    </a:lnTo>
                    <a:lnTo>
                      <a:pt x="838200" y="0"/>
                    </a:lnTo>
                    <a:lnTo>
                      <a:pt x="0" y="0"/>
                    </a:lnTo>
                    <a:close/>
                  </a:path>
                </a:pathLst>
              </a:custGeom>
              <a:solidFill>
                <a:srgbClr val="43A783"/>
              </a:solidFill>
              <a:ln w="9525" cap="flat">
                <a:noFill/>
                <a:prstDash val="solid"/>
                <a:miter/>
              </a:ln>
            </p:spPr>
            <p:txBody>
              <a:bodyPr rtlCol="0" anchor="ctr"/>
              <a:lstStyle/>
              <a:p>
                <a:endParaRPr lang="en-US"/>
              </a:p>
            </p:txBody>
          </p:sp>
          <p:sp>
            <p:nvSpPr>
              <p:cNvPr id="94" name="Freeform: Shape 93">
                <a:extLst>
                  <a:ext uri="{FF2B5EF4-FFF2-40B4-BE49-F238E27FC236}">
                    <a16:creationId xmlns:a16="http://schemas.microsoft.com/office/drawing/2014/main" id="{28D50BEB-3FF9-95BC-2F39-5F6B7CDA79A5}"/>
                  </a:ext>
                </a:extLst>
              </p:cNvPr>
              <p:cNvSpPr/>
              <p:nvPr/>
            </p:nvSpPr>
            <p:spPr>
              <a:xfrm>
                <a:off x="3960797" y="6807579"/>
                <a:ext cx="152400" cy="190499"/>
              </a:xfrm>
              <a:custGeom>
                <a:avLst/>
                <a:gdLst>
                  <a:gd name="connsiteX0" fmla="*/ 152400 w 152400"/>
                  <a:gd name="connsiteY0" fmla="*/ 95250 h 190499"/>
                  <a:gd name="connsiteX1" fmla="*/ 76200 w 152400"/>
                  <a:gd name="connsiteY1" fmla="*/ 190499 h 190499"/>
                  <a:gd name="connsiteX2" fmla="*/ 0 w 152400"/>
                  <a:gd name="connsiteY2" fmla="*/ 95250 h 190499"/>
                  <a:gd name="connsiteX3" fmla="*/ 76200 w 152400"/>
                  <a:gd name="connsiteY3" fmla="*/ 0 h 190499"/>
                  <a:gd name="connsiteX4" fmla="*/ 152400 w 152400"/>
                  <a:gd name="connsiteY4" fmla="*/ 95250 h 190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90499">
                    <a:moveTo>
                      <a:pt x="152400" y="95250"/>
                    </a:moveTo>
                    <a:cubicBezTo>
                      <a:pt x="152400" y="147854"/>
                      <a:pt x="118284" y="190499"/>
                      <a:pt x="76200" y="190499"/>
                    </a:cubicBezTo>
                    <a:cubicBezTo>
                      <a:pt x="34116" y="190499"/>
                      <a:pt x="0" y="147854"/>
                      <a:pt x="0" y="95250"/>
                    </a:cubicBezTo>
                    <a:cubicBezTo>
                      <a:pt x="0" y="42645"/>
                      <a:pt x="34116" y="0"/>
                      <a:pt x="76200" y="0"/>
                    </a:cubicBezTo>
                    <a:cubicBezTo>
                      <a:pt x="118284" y="0"/>
                      <a:pt x="152400" y="42645"/>
                      <a:pt x="152400" y="95250"/>
                    </a:cubicBezTo>
                    <a:close/>
                  </a:path>
                </a:pathLst>
              </a:custGeom>
              <a:solidFill>
                <a:srgbClr val="43A783"/>
              </a:solidFill>
              <a:ln w="9525" cap="flat">
                <a:noFill/>
                <a:prstDash val="solid"/>
                <a:miter/>
              </a:ln>
            </p:spPr>
            <p:txBody>
              <a:bodyPr rtlCol="0" anchor="ctr"/>
              <a:lstStyle/>
              <a:p>
                <a:endParaRPr lang="en-US"/>
              </a:p>
            </p:txBody>
          </p:sp>
          <p:sp>
            <p:nvSpPr>
              <p:cNvPr id="95" name="Freeform: Shape 94">
                <a:extLst>
                  <a:ext uri="{FF2B5EF4-FFF2-40B4-BE49-F238E27FC236}">
                    <a16:creationId xmlns:a16="http://schemas.microsoft.com/office/drawing/2014/main" id="{33AB02C6-7F79-96F3-E763-374D30EC158A}"/>
                  </a:ext>
                </a:extLst>
              </p:cNvPr>
              <p:cNvSpPr/>
              <p:nvPr/>
            </p:nvSpPr>
            <p:spPr>
              <a:xfrm>
                <a:off x="377029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0818C625-4471-9A9F-05E4-40894CE3B10F}"/>
                  </a:ext>
                </a:extLst>
              </p:cNvPr>
              <p:cNvSpPr/>
              <p:nvPr/>
            </p:nvSpPr>
            <p:spPr>
              <a:xfrm>
                <a:off x="424654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grpSp>
        <p:grpSp>
          <p:nvGrpSpPr>
            <p:cNvPr id="97" name="Group 96">
              <a:extLst>
                <a:ext uri="{FF2B5EF4-FFF2-40B4-BE49-F238E27FC236}">
                  <a16:creationId xmlns:a16="http://schemas.microsoft.com/office/drawing/2014/main" id="{16649C5F-29CB-0DFD-BF41-F212AA28BCFE}"/>
                </a:ext>
              </a:extLst>
            </p:cNvPr>
            <p:cNvGrpSpPr/>
            <p:nvPr/>
          </p:nvGrpSpPr>
          <p:grpSpPr>
            <a:xfrm>
              <a:off x="4559056" y="6055582"/>
              <a:ext cx="838200" cy="382807"/>
              <a:chOff x="3616357" y="6712330"/>
              <a:chExt cx="838200" cy="382807"/>
            </a:xfrm>
          </p:grpSpPr>
          <p:sp>
            <p:nvSpPr>
              <p:cNvPr id="98" name="Rectangle 97">
                <a:extLst>
                  <a:ext uri="{FF2B5EF4-FFF2-40B4-BE49-F238E27FC236}">
                    <a16:creationId xmlns:a16="http://schemas.microsoft.com/office/drawing/2014/main" id="{2A5B54F8-D984-FB93-B63B-7240A861A518}"/>
                  </a:ext>
                </a:extLst>
              </p:cNvPr>
              <p:cNvSpPr/>
              <p:nvPr/>
            </p:nvSpPr>
            <p:spPr>
              <a:xfrm>
                <a:off x="3617897" y="6712330"/>
                <a:ext cx="822993" cy="35885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Shape 98">
                <a:extLst>
                  <a:ext uri="{FF2B5EF4-FFF2-40B4-BE49-F238E27FC236}">
                    <a16:creationId xmlns:a16="http://schemas.microsoft.com/office/drawing/2014/main" id="{41BEFBEA-2A65-F8C1-3288-6068EF004C15}"/>
                  </a:ext>
                </a:extLst>
              </p:cNvPr>
              <p:cNvSpPr/>
              <p:nvPr/>
            </p:nvSpPr>
            <p:spPr>
              <a:xfrm>
                <a:off x="3616357" y="6714139"/>
                <a:ext cx="838200" cy="380998"/>
              </a:xfrm>
              <a:custGeom>
                <a:avLst/>
                <a:gdLst>
                  <a:gd name="connsiteX0" fmla="*/ 781050 w 838200"/>
                  <a:gd name="connsiteY0" fmla="*/ 295274 h 380998"/>
                  <a:gd name="connsiteX1" fmla="*/ 752475 w 838200"/>
                  <a:gd name="connsiteY1" fmla="*/ 323849 h 380998"/>
                  <a:gd name="connsiteX2" fmla="*/ 95250 w 838200"/>
                  <a:gd name="connsiteY2" fmla="*/ 323849 h 380998"/>
                  <a:gd name="connsiteX3" fmla="*/ 57150 w 838200"/>
                  <a:gd name="connsiteY3" fmla="*/ 285749 h 380998"/>
                  <a:gd name="connsiteX4" fmla="*/ 57150 w 838200"/>
                  <a:gd name="connsiteY4" fmla="*/ 95250 h 380998"/>
                  <a:gd name="connsiteX5" fmla="*/ 95250 w 838200"/>
                  <a:gd name="connsiteY5" fmla="*/ 57150 h 380998"/>
                  <a:gd name="connsiteX6" fmla="*/ 752475 w 838200"/>
                  <a:gd name="connsiteY6" fmla="*/ 57150 h 380998"/>
                  <a:gd name="connsiteX7" fmla="*/ 781050 w 838200"/>
                  <a:gd name="connsiteY7" fmla="*/ 85725 h 380998"/>
                  <a:gd name="connsiteX8" fmla="*/ 781050 w 838200"/>
                  <a:gd name="connsiteY8" fmla="*/ 295274 h 380998"/>
                  <a:gd name="connsiteX9" fmla="*/ 0 w 838200"/>
                  <a:gd name="connsiteY9" fmla="*/ 0 h 380998"/>
                  <a:gd name="connsiteX10" fmla="*/ 0 w 838200"/>
                  <a:gd name="connsiteY10" fmla="*/ 380998 h 380998"/>
                  <a:gd name="connsiteX11" fmla="*/ 838200 w 838200"/>
                  <a:gd name="connsiteY11" fmla="*/ 380998 h 380998"/>
                  <a:gd name="connsiteX12" fmla="*/ 838200 w 838200"/>
                  <a:gd name="connsiteY12" fmla="*/ 0 h 380998"/>
                  <a:gd name="connsiteX13" fmla="*/ 0 w 838200"/>
                  <a:gd name="connsiteY13" fmla="*/ 0 h 380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8200" h="380998">
                    <a:moveTo>
                      <a:pt x="781050" y="295274"/>
                    </a:moveTo>
                    <a:lnTo>
                      <a:pt x="752475" y="323849"/>
                    </a:lnTo>
                    <a:lnTo>
                      <a:pt x="95250" y="323849"/>
                    </a:lnTo>
                    <a:lnTo>
                      <a:pt x="57150" y="285749"/>
                    </a:lnTo>
                    <a:lnTo>
                      <a:pt x="57150" y="95250"/>
                    </a:lnTo>
                    <a:lnTo>
                      <a:pt x="95250" y="57150"/>
                    </a:lnTo>
                    <a:lnTo>
                      <a:pt x="752475" y="57150"/>
                    </a:lnTo>
                    <a:lnTo>
                      <a:pt x="781050" y="85725"/>
                    </a:lnTo>
                    <a:lnTo>
                      <a:pt x="781050" y="295274"/>
                    </a:lnTo>
                    <a:close/>
                    <a:moveTo>
                      <a:pt x="0" y="0"/>
                    </a:moveTo>
                    <a:lnTo>
                      <a:pt x="0" y="380998"/>
                    </a:lnTo>
                    <a:lnTo>
                      <a:pt x="838200" y="380998"/>
                    </a:lnTo>
                    <a:lnTo>
                      <a:pt x="838200" y="0"/>
                    </a:lnTo>
                    <a:lnTo>
                      <a:pt x="0" y="0"/>
                    </a:lnTo>
                    <a:close/>
                  </a:path>
                </a:pathLst>
              </a:custGeom>
              <a:solidFill>
                <a:srgbClr val="43A783"/>
              </a:solid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F98F93B5-77BA-CBF3-0E64-C90DEF598083}"/>
                  </a:ext>
                </a:extLst>
              </p:cNvPr>
              <p:cNvSpPr/>
              <p:nvPr/>
            </p:nvSpPr>
            <p:spPr>
              <a:xfrm>
                <a:off x="3960797" y="6807579"/>
                <a:ext cx="152400" cy="190499"/>
              </a:xfrm>
              <a:custGeom>
                <a:avLst/>
                <a:gdLst>
                  <a:gd name="connsiteX0" fmla="*/ 152400 w 152400"/>
                  <a:gd name="connsiteY0" fmla="*/ 95250 h 190499"/>
                  <a:gd name="connsiteX1" fmla="*/ 76200 w 152400"/>
                  <a:gd name="connsiteY1" fmla="*/ 190499 h 190499"/>
                  <a:gd name="connsiteX2" fmla="*/ 0 w 152400"/>
                  <a:gd name="connsiteY2" fmla="*/ 95250 h 190499"/>
                  <a:gd name="connsiteX3" fmla="*/ 76200 w 152400"/>
                  <a:gd name="connsiteY3" fmla="*/ 0 h 190499"/>
                  <a:gd name="connsiteX4" fmla="*/ 152400 w 152400"/>
                  <a:gd name="connsiteY4" fmla="*/ 95250 h 190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90499">
                    <a:moveTo>
                      <a:pt x="152400" y="95250"/>
                    </a:moveTo>
                    <a:cubicBezTo>
                      <a:pt x="152400" y="147854"/>
                      <a:pt x="118284" y="190499"/>
                      <a:pt x="76200" y="190499"/>
                    </a:cubicBezTo>
                    <a:cubicBezTo>
                      <a:pt x="34116" y="190499"/>
                      <a:pt x="0" y="147854"/>
                      <a:pt x="0" y="95250"/>
                    </a:cubicBezTo>
                    <a:cubicBezTo>
                      <a:pt x="0" y="42645"/>
                      <a:pt x="34116" y="0"/>
                      <a:pt x="76200" y="0"/>
                    </a:cubicBezTo>
                    <a:cubicBezTo>
                      <a:pt x="118284" y="0"/>
                      <a:pt x="152400" y="42645"/>
                      <a:pt x="152400" y="95250"/>
                    </a:cubicBezTo>
                    <a:close/>
                  </a:path>
                </a:pathLst>
              </a:custGeom>
              <a:solidFill>
                <a:srgbClr val="43A783"/>
              </a:solid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CD79EE59-C974-1B8B-4F04-533FF20AD8EB}"/>
                  </a:ext>
                </a:extLst>
              </p:cNvPr>
              <p:cNvSpPr/>
              <p:nvPr/>
            </p:nvSpPr>
            <p:spPr>
              <a:xfrm>
                <a:off x="377029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F60B1A04-ADFC-6374-5135-E2435A6B0CEA}"/>
                  </a:ext>
                </a:extLst>
              </p:cNvPr>
              <p:cNvSpPr/>
              <p:nvPr/>
            </p:nvSpPr>
            <p:spPr>
              <a:xfrm>
                <a:off x="424654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grpSp>
        <p:grpSp>
          <p:nvGrpSpPr>
            <p:cNvPr id="104" name="Group 103">
              <a:extLst>
                <a:ext uri="{FF2B5EF4-FFF2-40B4-BE49-F238E27FC236}">
                  <a16:creationId xmlns:a16="http://schemas.microsoft.com/office/drawing/2014/main" id="{9191FE69-4874-29CF-24E1-C4EB20966DE7}"/>
                </a:ext>
              </a:extLst>
            </p:cNvPr>
            <p:cNvGrpSpPr/>
            <p:nvPr/>
          </p:nvGrpSpPr>
          <p:grpSpPr>
            <a:xfrm>
              <a:off x="4559056" y="5964224"/>
              <a:ext cx="838200" cy="380998"/>
              <a:chOff x="3615972" y="6712330"/>
              <a:chExt cx="838200" cy="380998"/>
            </a:xfrm>
          </p:grpSpPr>
          <p:sp>
            <p:nvSpPr>
              <p:cNvPr id="107" name="Rectangle 106">
                <a:extLst>
                  <a:ext uri="{FF2B5EF4-FFF2-40B4-BE49-F238E27FC236}">
                    <a16:creationId xmlns:a16="http://schemas.microsoft.com/office/drawing/2014/main" id="{988D4B79-2C29-90D6-244F-91CDEF9D17E6}"/>
                  </a:ext>
                </a:extLst>
              </p:cNvPr>
              <p:cNvSpPr/>
              <p:nvPr/>
            </p:nvSpPr>
            <p:spPr>
              <a:xfrm>
                <a:off x="3617897" y="6712330"/>
                <a:ext cx="822993" cy="35885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Shape 107">
                <a:extLst>
                  <a:ext uri="{FF2B5EF4-FFF2-40B4-BE49-F238E27FC236}">
                    <a16:creationId xmlns:a16="http://schemas.microsoft.com/office/drawing/2014/main" id="{DE3A9B64-4CF2-8570-864D-C51ED39E9AD1}"/>
                  </a:ext>
                </a:extLst>
              </p:cNvPr>
              <p:cNvSpPr/>
              <p:nvPr/>
            </p:nvSpPr>
            <p:spPr>
              <a:xfrm>
                <a:off x="3615972" y="6712330"/>
                <a:ext cx="838200" cy="380998"/>
              </a:xfrm>
              <a:custGeom>
                <a:avLst/>
                <a:gdLst>
                  <a:gd name="connsiteX0" fmla="*/ 781050 w 838200"/>
                  <a:gd name="connsiteY0" fmla="*/ 295274 h 380998"/>
                  <a:gd name="connsiteX1" fmla="*/ 752475 w 838200"/>
                  <a:gd name="connsiteY1" fmla="*/ 323849 h 380998"/>
                  <a:gd name="connsiteX2" fmla="*/ 95250 w 838200"/>
                  <a:gd name="connsiteY2" fmla="*/ 323849 h 380998"/>
                  <a:gd name="connsiteX3" fmla="*/ 57150 w 838200"/>
                  <a:gd name="connsiteY3" fmla="*/ 285749 h 380998"/>
                  <a:gd name="connsiteX4" fmla="*/ 57150 w 838200"/>
                  <a:gd name="connsiteY4" fmla="*/ 95250 h 380998"/>
                  <a:gd name="connsiteX5" fmla="*/ 95250 w 838200"/>
                  <a:gd name="connsiteY5" fmla="*/ 57150 h 380998"/>
                  <a:gd name="connsiteX6" fmla="*/ 752475 w 838200"/>
                  <a:gd name="connsiteY6" fmla="*/ 57150 h 380998"/>
                  <a:gd name="connsiteX7" fmla="*/ 781050 w 838200"/>
                  <a:gd name="connsiteY7" fmla="*/ 85725 h 380998"/>
                  <a:gd name="connsiteX8" fmla="*/ 781050 w 838200"/>
                  <a:gd name="connsiteY8" fmla="*/ 295274 h 380998"/>
                  <a:gd name="connsiteX9" fmla="*/ 0 w 838200"/>
                  <a:gd name="connsiteY9" fmla="*/ 0 h 380998"/>
                  <a:gd name="connsiteX10" fmla="*/ 0 w 838200"/>
                  <a:gd name="connsiteY10" fmla="*/ 380998 h 380998"/>
                  <a:gd name="connsiteX11" fmla="*/ 838200 w 838200"/>
                  <a:gd name="connsiteY11" fmla="*/ 380998 h 380998"/>
                  <a:gd name="connsiteX12" fmla="*/ 838200 w 838200"/>
                  <a:gd name="connsiteY12" fmla="*/ 0 h 380998"/>
                  <a:gd name="connsiteX13" fmla="*/ 0 w 838200"/>
                  <a:gd name="connsiteY13" fmla="*/ 0 h 380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38200" h="380998">
                    <a:moveTo>
                      <a:pt x="781050" y="295274"/>
                    </a:moveTo>
                    <a:lnTo>
                      <a:pt x="752475" y="323849"/>
                    </a:lnTo>
                    <a:lnTo>
                      <a:pt x="95250" y="323849"/>
                    </a:lnTo>
                    <a:lnTo>
                      <a:pt x="57150" y="285749"/>
                    </a:lnTo>
                    <a:lnTo>
                      <a:pt x="57150" y="95250"/>
                    </a:lnTo>
                    <a:lnTo>
                      <a:pt x="95250" y="57150"/>
                    </a:lnTo>
                    <a:lnTo>
                      <a:pt x="752475" y="57150"/>
                    </a:lnTo>
                    <a:lnTo>
                      <a:pt x="781050" y="85725"/>
                    </a:lnTo>
                    <a:lnTo>
                      <a:pt x="781050" y="295274"/>
                    </a:lnTo>
                    <a:close/>
                    <a:moveTo>
                      <a:pt x="0" y="0"/>
                    </a:moveTo>
                    <a:lnTo>
                      <a:pt x="0" y="380998"/>
                    </a:lnTo>
                    <a:lnTo>
                      <a:pt x="838200" y="380998"/>
                    </a:lnTo>
                    <a:lnTo>
                      <a:pt x="838200" y="0"/>
                    </a:lnTo>
                    <a:lnTo>
                      <a:pt x="0" y="0"/>
                    </a:lnTo>
                    <a:close/>
                  </a:path>
                </a:pathLst>
              </a:custGeom>
              <a:solidFill>
                <a:srgbClr val="43A783"/>
              </a:solidFill>
              <a:ln w="9525" cap="flat">
                <a:noFill/>
                <a:prstDash val="solid"/>
                <a:miter/>
              </a:ln>
            </p:spPr>
            <p:txBody>
              <a:bodyPr rtlCol="0" anchor="ctr"/>
              <a:lstStyle/>
              <a:p>
                <a:endParaRPr lang="en-US"/>
              </a:p>
            </p:txBody>
          </p:sp>
          <p:sp>
            <p:nvSpPr>
              <p:cNvPr id="109" name="Freeform: Shape 108">
                <a:extLst>
                  <a:ext uri="{FF2B5EF4-FFF2-40B4-BE49-F238E27FC236}">
                    <a16:creationId xmlns:a16="http://schemas.microsoft.com/office/drawing/2014/main" id="{66D0B2D5-501B-B078-F1C6-E89EADEC00A6}"/>
                  </a:ext>
                </a:extLst>
              </p:cNvPr>
              <p:cNvSpPr/>
              <p:nvPr/>
            </p:nvSpPr>
            <p:spPr>
              <a:xfrm>
                <a:off x="3960797" y="6807579"/>
                <a:ext cx="152400" cy="190499"/>
              </a:xfrm>
              <a:custGeom>
                <a:avLst/>
                <a:gdLst>
                  <a:gd name="connsiteX0" fmla="*/ 152400 w 152400"/>
                  <a:gd name="connsiteY0" fmla="*/ 95250 h 190499"/>
                  <a:gd name="connsiteX1" fmla="*/ 76200 w 152400"/>
                  <a:gd name="connsiteY1" fmla="*/ 190499 h 190499"/>
                  <a:gd name="connsiteX2" fmla="*/ 0 w 152400"/>
                  <a:gd name="connsiteY2" fmla="*/ 95250 h 190499"/>
                  <a:gd name="connsiteX3" fmla="*/ 76200 w 152400"/>
                  <a:gd name="connsiteY3" fmla="*/ 0 h 190499"/>
                  <a:gd name="connsiteX4" fmla="*/ 152400 w 152400"/>
                  <a:gd name="connsiteY4" fmla="*/ 95250 h 190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400" h="190499">
                    <a:moveTo>
                      <a:pt x="152400" y="95250"/>
                    </a:moveTo>
                    <a:cubicBezTo>
                      <a:pt x="152400" y="147854"/>
                      <a:pt x="118284" y="190499"/>
                      <a:pt x="76200" y="190499"/>
                    </a:cubicBezTo>
                    <a:cubicBezTo>
                      <a:pt x="34116" y="190499"/>
                      <a:pt x="0" y="147854"/>
                      <a:pt x="0" y="95250"/>
                    </a:cubicBezTo>
                    <a:cubicBezTo>
                      <a:pt x="0" y="42645"/>
                      <a:pt x="34116" y="0"/>
                      <a:pt x="76200" y="0"/>
                    </a:cubicBezTo>
                    <a:cubicBezTo>
                      <a:pt x="118284" y="0"/>
                      <a:pt x="152400" y="42645"/>
                      <a:pt x="152400" y="95250"/>
                    </a:cubicBezTo>
                    <a:close/>
                  </a:path>
                </a:pathLst>
              </a:custGeom>
              <a:solidFill>
                <a:srgbClr val="43A783"/>
              </a:solidFill>
              <a:ln w="9525" cap="flat">
                <a:noFill/>
                <a:prstDash val="solid"/>
                <a:miter/>
              </a:ln>
            </p:spPr>
            <p:txBody>
              <a:bodyPr rtlCol="0" anchor="ctr"/>
              <a:lstStyle/>
              <a:p>
                <a:endParaRPr lang="en-US"/>
              </a:p>
            </p:txBody>
          </p:sp>
          <p:sp>
            <p:nvSpPr>
              <p:cNvPr id="110" name="Freeform: Shape 109">
                <a:extLst>
                  <a:ext uri="{FF2B5EF4-FFF2-40B4-BE49-F238E27FC236}">
                    <a16:creationId xmlns:a16="http://schemas.microsoft.com/office/drawing/2014/main" id="{BB751809-FCBA-1728-B7D2-8F3E8D9304BF}"/>
                  </a:ext>
                </a:extLst>
              </p:cNvPr>
              <p:cNvSpPr/>
              <p:nvPr/>
            </p:nvSpPr>
            <p:spPr>
              <a:xfrm>
                <a:off x="377029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sp>
            <p:nvSpPr>
              <p:cNvPr id="111" name="Freeform: Shape 110">
                <a:extLst>
                  <a:ext uri="{FF2B5EF4-FFF2-40B4-BE49-F238E27FC236}">
                    <a16:creationId xmlns:a16="http://schemas.microsoft.com/office/drawing/2014/main" id="{8EDFB716-3742-F8E6-EA24-10B1D60A753C}"/>
                  </a:ext>
                </a:extLst>
              </p:cNvPr>
              <p:cNvSpPr/>
              <p:nvPr/>
            </p:nvSpPr>
            <p:spPr>
              <a:xfrm>
                <a:off x="4246547" y="6874254"/>
                <a:ext cx="57150" cy="57149"/>
              </a:xfrm>
              <a:custGeom>
                <a:avLst/>
                <a:gdLst>
                  <a:gd name="connsiteX0" fmla="*/ 57150 w 57150"/>
                  <a:gd name="connsiteY0" fmla="*/ 28575 h 57149"/>
                  <a:gd name="connsiteX1" fmla="*/ 28575 w 57150"/>
                  <a:gd name="connsiteY1" fmla="*/ 57150 h 57149"/>
                  <a:gd name="connsiteX2" fmla="*/ 0 w 57150"/>
                  <a:gd name="connsiteY2" fmla="*/ 28575 h 57149"/>
                  <a:gd name="connsiteX3" fmla="*/ 28575 w 57150"/>
                  <a:gd name="connsiteY3" fmla="*/ 0 h 57149"/>
                  <a:gd name="connsiteX4" fmla="*/ 57150 w 57150"/>
                  <a:gd name="connsiteY4" fmla="*/ 28575 h 571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49">
                    <a:moveTo>
                      <a:pt x="57150" y="28575"/>
                    </a:moveTo>
                    <a:cubicBezTo>
                      <a:pt x="57150" y="44356"/>
                      <a:pt x="44357" y="57150"/>
                      <a:pt x="28575" y="57150"/>
                    </a:cubicBezTo>
                    <a:cubicBezTo>
                      <a:pt x="12793" y="57150"/>
                      <a:pt x="0" y="44356"/>
                      <a:pt x="0" y="28575"/>
                    </a:cubicBezTo>
                    <a:cubicBezTo>
                      <a:pt x="0" y="12793"/>
                      <a:pt x="12793" y="0"/>
                      <a:pt x="28575" y="0"/>
                    </a:cubicBezTo>
                    <a:cubicBezTo>
                      <a:pt x="44357" y="0"/>
                      <a:pt x="57150" y="12793"/>
                      <a:pt x="57150" y="28575"/>
                    </a:cubicBezTo>
                    <a:close/>
                  </a:path>
                </a:pathLst>
              </a:custGeom>
              <a:solidFill>
                <a:srgbClr val="43A783"/>
              </a:solidFill>
              <a:ln w="9525" cap="flat">
                <a:noFill/>
                <a:prstDash val="solid"/>
                <a:miter/>
              </a:ln>
            </p:spPr>
            <p:txBody>
              <a:bodyPr rtlCol="0" anchor="ctr"/>
              <a:lstStyle/>
              <a:p>
                <a:endParaRPr lang="en-US"/>
              </a:p>
            </p:txBody>
          </p:sp>
        </p:grpSp>
        <p:grpSp>
          <p:nvGrpSpPr>
            <p:cNvPr id="120" name="Group 119">
              <a:extLst>
                <a:ext uri="{FF2B5EF4-FFF2-40B4-BE49-F238E27FC236}">
                  <a16:creationId xmlns:a16="http://schemas.microsoft.com/office/drawing/2014/main" id="{AEA3F569-10E5-304E-76F1-6E6C16E2C4CD}"/>
                </a:ext>
              </a:extLst>
            </p:cNvPr>
            <p:cNvGrpSpPr/>
            <p:nvPr/>
          </p:nvGrpSpPr>
          <p:grpSpPr>
            <a:xfrm rot="196398">
              <a:off x="4455674" y="5450693"/>
              <a:ext cx="914400" cy="914400"/>
              <a:chOff x="2641514" y="5505131"/>
              <a:chExt cx="914400" cy="914400"/>
            </a:xfrm>
          </p:grpSpPr>
          <p:sp>
            <p:nvSpPr>
              <p:cNvPr id="118" name="Rectangle 117">
                <a:extLst>
                  <a:ext uri="{FF2B5EF4-FFF2-40B4-BE49-F238E27FC236}">
                    <a16:creationId xmlns:a16="http://schemas.microsoft.com/office/drawing/2014/main" id="{45ADE81F-3F3E-B9C9-5F89-508096332EB6}"/>
                  </a:ext>
                </a:extLst>
              </p:cNvPr>
              <p:cNvSpPr/>
              <p:nvPr/>
            </p:nvSpPr>
            <p:spPr>
              <a:xfrm rot="20676711">
                <a:off x="2747533" y="5913828"/>
                <a:ext cx="794852" cy="33089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Money with solid fill">
                <a:extLst>
                  <a:ext uri="{FF2B5EF4-FFF2-40B4-BE49-F238E27FC236}">
                    <a16:creationId xmlns:a16="http://schemas.microsoft.com/office/drawing/2014/main" id="{6841DC30-4144-D03F-3BD0-D6757E4C5C00}"/>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rot="20633018">
                <a:off x="2641514" y="5505131"/>
                <a:ext cx="914400" cy="914400"/>
              </a:xfrm>
              <a:prstGeom prst="rect">
                <a:avLst/>
              </a:prstGeom>
            </p:spPr>
          </p:pic>
        </p:grpSp>
      </p:grpSp>
      <p:pic>
        <p:nvPicPr>
          <p:cNvPr id="11" name="Graphic 10" descr="Group of people with solid fill">
            <a:extLst>
              <a:ext uri="{FF2B5EF4-FFF2-40B4-BE49-F238E27FC236}">
                <a16:creationId xmlns:a16="http://schemas.microsoft.com/office/drawing/2014/main" id="{D713A7D4-28D8-1515-618A-047024868F0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54784" y="6875974"/>
            <a:ext cx="689928" cy="689928"/>
          </a:xfrm>
          <a:prstGeom prst="rect">
            <a:avLst/>
          </a:prstGeom>
        </p:spPr>
      </p:pic>
      <p:grpSp>
        <p:nvGrpSpPr>
          <p:cNvPr id="36" name="Group 35">
            <a:extLst>
              <a:ext uri="{FF2B5EF4-FFF2-40B4-BE49-F238E27FC236}">
                <a16:creationId xmlns:a16="http://schemas.microsoft.com/office/drawing/2014/main" id="{49A942BA-779A-AFC7-9A55-4145E7B853DD}"/>
              </a:ext>
            </a:extLst>
          </p:cNvPr>
          <p:cNvGrpSpPr/>
          <p:nvPr/>
        </p:nvGrpSpPr>
        <p:grpSpPr>
          <a:xfrm>
            <a:off x="3140525" y="2904843"/>
            <a:ext cx="3626361" cy="622062"/>
            <a:chOff x="2678811" y="2904992"/>
            <a:chExt cx="4090512" cy="612618"/>
          </a:xfrm>
        </p:grpSpPr>
        <p:cxnSp>
          <p:nvCxnSpPr>
            <p:cNvPr id="6" name="Connector: Elbow 5">
              <a:extLst>
                <a:ext uri="{FF2B5EF4-FFF2-40B4-BE49-F238E27FC236}">
                  <a16:creationId xmlns:a16="http://schemas.microsoft.com/office/drawing/2014/main" id="{9E639A42-2054-D3B9-D9F6-500DBB0F212A}"/>
                </a:ext>
              </a:extLst>
            </p:cNvPr>
            <p:cNvCxnSpPr>
              <a:cxnSpLocks/>
            </p:cNvCxnSpPr>
            <p:nvPr/>
          </p:nvCxnSpPr>
          <p:spPr>
            <a:xfrm rot="10800000" flipV="1">
              <a:off x="2678811" y="2933695"/>
              <a:ext cx="4069023" cy="583915"/>
            </a:xfrm>
            <a:prstGeom prst="bentConnector3">
              <a:avLst>
                <a:gd name="adj1" fmla="val 100108"/>
              </a:avLst>
            </a:prstGeom>
            <a:ln w="57150">
              <a:solidFill>
                <a:srgbClr val="43A783"/>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4340A28F-8FF6-E35D-02D2-3651332D3E9F}"/>
                </a:ext>
              </a:extLst>
            </p:cNvPr>
            <p:cNvCxnSpPr>
              <a:cxnSpLocks/>
              <a:endCxn id="119" idx="0"/>
            </p:cNvCxnSpPr>
            <p:nvPr/>
          </p:nvCxnSpPr>
          <p:spPr>
            <a:xfrm flipH="1">
              <a:off x="6769321" y="2904992"/>
              <a:ext cx="2" cy="437716"/>
            </a:xfrm>
            <a:prstGeom prst="line">
              <a:avLst/>
            </a:prstGeom>
            <a:ln w="57150">
              <a:solidFill>
                <a:srgbClr val="43A783"/>
              </a:solidFill>
            </a:ln>
          </p:spPr>
          <p:style>
            <a:lnRef idx="1">
              <a:schemeClr val="accent1"/>
            </a:lnRef>
            <a:fillRef idx="0">
              <a:schemeClr val="accent1"/>
            </a:fillRef>
            <a:effectRef idx="0">
              <a:schemeClr val="accent1"/>
            </a:effectRef>
            <a:fontRef idx="minor">
              <a:schemeClr val="tx1"/>
            </a:fontRef>
          </p:style>
        </p:cxnSp>
      </p:grpSp>
      <p:sp>
        <p:nvSpPr>
          <p:cNvPr id="2" name="Freeform 112">
            <a:extLst>
              <a:ext uri="{FF2B5EF4-FFF2-40B4-BE49-F238E27FC236}">
                <a16:creationId xmlns:a16="http://schemas.microsoft.com/office/drawing/2014/main" id="{DD90F68C-3BF4-19AF-F750-DED14B5205E2}"/>
              </a:ext>
            </a:extLst>
          </p:cNvPr>
          <p:cNvSpPr>
            <a:spLocks/>
          </p:cNvSpPr>
          <p:nvPr/>
        </p:nvSpPr>
        <p:spPr bwMode="auto">
          <a:xfrm rot="746864">
            <a:off x="6981845" y="118506"/>
            <a:ext cx="746142" cy="363991"/>
          </a:xfrm>
          <a:custGeom>
            <a:avLst/>
            <a:gdLst/>
            <a:ahLst/>
            <a:cxnLst>
              <a:cxn ang="0">
                <a:pos x="150" y="90"/>
              </a:cxn>
              <a:cxn ang="0">
                <a:pos x="150" y="120"/>
              </a:cxn>
              <a:cxn ang="0">
                <a:pos x="156" y="114"/>
              </a:cxn>
              <a:cxn ang="0">
                <a:pos x="168" y="120"/>
              </a:cxn>
              <a:cxn ang="0">
                <a:pos x="174" y="126"/>
              </a:cxn>
              <a:cxn ang="0">
                <a:pos x="198" y="132"/>
              </a:cxn>
              <a:cxn ang="0">
                <a:pos x="204" y="132"/>
              </a:cxn>
              <a:cxn ang="0">
                <a:pos x="186" y="120"/>
              </a:cxn>
              <a:cxn ang="0">
                <a:pos x="174" y="102"/>
              </a:cxn>
              <a:cxn ang="0">
                <a:pos x="192" y="114"/>
              </a:cxn>
              <a:cxn ang="0">
                <a:pos x="180" y="90"/>
              </a:cxn>
              <a:cxn ang="0">
                <a:pos x="174" y="48"/>
              </a:cxn>
              <a:cxn ang="0">
                <a:pos x="180" y="48"/>
              </a:cxn>
              <a:cxn ang="0">
                <a:pos x="180" y="36"/>
              </a:cxn>
              <a:cxn ang="0">
                <a:pos x="186" y="36"/>
              </a:cxn>
              <a:cxn ang="0">
                <a:pos x="192" y="30"/>
              </a:cxn>
              <a:cxn ang="0">
                <a:pos x="198" y="18"/>
              </a:cxn>
              <a:cxn ang="0">
                <a:pos x="198" y="24"/>
              </a:cxn>
              <a:cxn ang="0">
                <a:pos x="204" y="24"/>
              </a:cxn>
              <a:cxn ang="0">
                <a:pos x="192" y="36"/>
              </a:cxn>
              <a:cxn ang="0">
                <a:pos x="192" y="60"/>
              </a:cxn>
              <a:cxn ang="0">
                <a:pos x="204" y="54"/>
              </a:cxn>
              <a:cxn ang="0">
                <a:pos x="198" y="72"/>
              </a:cxn>
              <a:cxn ang="0">
                <a:pos x="204" y="90"/>
              </a:cxn>
              <a:cxn ang="0">
                <a:pos x="198" y="96"/>
              </a:cxn>
              <a:cxn ang="0">
                <a:pos x="204" y="96"/>
              </a:cxn>
              <a:cxn ang="0">
                <a:pos x="204" y="114"/>
              </a:cxn>
              <a:cxn ang="0">
                <a:pos x="210" y="114"/>
              </a:cxn>
              <a:cxn ang="0">
                <a:pos x="216" y="114"/>
              </a:cxn>
              <a:cxn ang="0">
                <a:pos x="216" y="108"/>
              </a:cxn>
              <a:cxn ang="0">
                <a:pos x="222" y="114"/>
              </a:cxn>
              <a:cxn ang="0">
                <a:pos x="222" y="120"/>
              </a:cxn>
              <a:cxn ang="0">
                <a:pos x="228" y="120"/>
              </a:cxn>
              <a:cxn ang="0">
                <a:pos x="228" y="132"/>
              </a:cxn>
              <a:cxn ang="0">
                <a:pos x="240" y="138"/>
              </a:cxn>
              <a:cxn ang="0">
                <a:pos x="258" y="126"/>
              </a:cxn>
              <a:cxn ang="0">
                <a:pos x="258" y="108"/>
              </a:cxn>
              <a:cxn ang="0">
                <a:pos x="270" y="90"/>
              </a:cxn>
              <a:cxn ang="0">
                <a:pos x="264" y="132"/>
              </a:cxn>
              <a:cxn ang="0">
                <a:pos x="270" y="126"/>
              </a:cxn>
              <a:cxn ang="0">
                <a:pos x="234" y="96"/>
              </a:cxn>
              <a:cxn ang="0">
                <a:pos x="0" y="42"/>
              </a:cxn>
              <a:cxn ang="0">
                <a:pos x="24" y="60"/>
              </a:cxn>
              <a:cxn ang="0">
                <a:pos x="36" y="54"/>
              </a:cxn>
              <a:cxn ang="0">
                <a:pos x="54" y="48"/>
              </a:cxn>
              <a:cxn ang="0">
                <a:pos x="78" y="36"/>
              </a:cxn>
              <a:cxn ang="0">
                <a:pos x="96" y="36"/>
              </a:cxn>
              <a:cxn ang="0">
                <a:pos x="108" y="48"/>
              </a:cxn>
              <a:cxn ang="0">
                <a:pos x="120" y="54"/>
              </a:cxn>
              <a:cxn ang="0">
                <a:pos x="120" y="72"/>
              </a:cxn>
              <a:cxn ang="0">
                <a:pos x="144" y="78"/>
              </a:cxn>
            </a:cxnLst>
            <a:rect l="0" t="0" r="r" b="b"/>
            <a:pathLst>
              <a:path w="270" h="138">
                <a:moveTo>
                  <a:pt x="156" y="78"/>
                </a:moveTo>
                <a:lnTo>
                  <a:pt x="156" y="78"/>
                </a:lnTo>
                <a:lnTo>
                  <a:pt x="150" y="90"/>
                </a:lnTo>
                <a:lnTo>
                  <a:pt x="150" y="90"/>
                </a:lnTo>
                <a:lnTo>
                  <a:pt x="144" y="114"/>
                </a:lnTo>
                <a:lnTo>
                  <a:pt x="144" y="114"/>
                </a:lnTo>
                <a:lnTo>
                  <a:pt x="144" y="120"/>
                </a:lnTo>
                <a:lnTo>
                  <a:pt x="150" y="120"/>
                </a:lnTo>
                <a:lnTo>
                  <a:pt x="150" y="114"/>
                </a:lnTo>
                <a:lnTo>
                  <a:pt x="156" y="114"/>
                </a:lnTo>
                <a:lnTo>
                  <a:pt x="156" y="114"/>
                </a:lnTo>
                <a:lnTo>
                  <a:pt x="156" y="114"/>
                </a:lnTo>
                <a:lnTo>
                  <a:pt x="156" y="120"/>
                </a:lnTo>
                <a:lnTo>
                  <a:pt x="168" y="126"/>
                </a:lnTo>
                <a:lnTo>
                  <a:pt x="168" y="126"/>
                </a:lnTo>
                <a:lnTo>
                  <a:pt x="168" y="120"/>
                </a:lnTo>
                <a:lnTo>
                  <a:pt x="168" y="120"/>
                </a:lnTo>
                <a:lnTo>
                  <a:pt x="168" y="120"/>
                </a:lnTo>
                <a:lnTo>
                  <a:pt x="168" y="120"/>
                </a:lnTo>
                <a:lnTo>
                  <a:pt x="174" y="126"/>
                </a:lnTo>
                <a:lnTo>
                  <a:pt x="174" y="126"/>
                </a:lnTo>
                <a:lnTo>
                  <a:pt x="180" y="126"/>
                </a:lnTo>
                <a:lnTo>
                  <a:pt x="186" y="126"/>
                </a:lnTo>
                <a:lnTo>
                  <a:pt x="198" y="132"/>
                </a:lnTo>
                <a:lnTo>
                  <a:pt x="198" y="138"/>
                </a:lnTo>
                <a:lnTo>
                  <a:pt x="198" y="138"/>
                </a:lnTo>
                <a:lnTo>
                  <a:pt x="204" y="132"/>
                </a:lnTo>
                <a:lnTo>
                  <a:pt x="204" y="132"/>
                </a:lnTo>
                <a:lnTo>
                  <a:pt x="198" y="126"/>
                </a:lnTo>
                <a:lnTo>
                  <a:pt x="198" y="120"/>
                </a:lnTo>
                <a:lnTo>
                  <a:pt x="198" y="120"/>
                </a:lnTo>
                <a:lnTo>
                  <a:pt x="186" y="120"/>
                </a:lnTo>
                <a:lnTo>
                  <a:pt x="180" y="114"/>
                </a:lnTo>
                <a:lnTo>
                  <a:pt x="174" y="108"/>
                </a:lnTo>
                <a:lnTo>
                  <a:pt x="174" y="102"/>
                </a:lnTo>
                <a:lnTo>
                  <a:pt x="174" y="102"/>
                </a:lnTo>
                <a:lnTo>
                  <a:pt x="180" y="108"/>
                </a:lnTo>
                <a:lnTo>
                  <a:pt x="186" y="114"/>
                </a:lnTo>
                <a:lnTo>
                  <a:pt x="192" y="114"/>
                </a:lnTo>
                <a:lnTo>
                  <a:pt x="192" y="114"/>
                </a:lnTo>
                <a:lnTo>
                  <a:pt x="192" y="114"/>
                </a:lnTo>
                <a:lnTo>
                  <a:pt x="192" y="108"/>
                </a:lnTo>
                <a:lnTo>
                  <a:pt x="186" y="102"/>
                </a:lnTo>
                <a:lnTo>
                  <a:pt x="180" y="90"/>
                </a:lnTo>
                <a:lnTo>
                  <a:pt x="180" y="78"/>
                </a:lnTo>
                <a:lnTo>
                  <a:pt x="180" y="72"/>
                </a:lnTo>
                <a:lnTo>
                  <a:pt x="180" y="60"/>
                </a:lnTo>
                <a:lnTo>
                  <a:pt x="174" y="48"/>
                </a:lnTo>
                <a:lnTo>
                  <a:pt x="168" y="48"/>
                </a:lnTo>
                <a:lnTo>
                  <a:pt x="168" y="48"/>
                </a:lnTo>
                <a:lnTo>
                  <a:pt x="180" y="48"/>
                </a:lnTo>
                <a:lnTo>
                  <a:pt x="180" y="48"/>
                </a:lnTo>
                <a:lnTo>
                  <a:pt x="180" y="42"/>
                </a:lnTo>
                <a:lnTo>
                  <a:pt x="180" y="42"/>
                </a:lnTo>
                <a:lnTo>
                  <a:pt x="180" y="36"/>
                </a:lnTo>
                <a:lnTo>
                  <a:pt x="180" y="36"/>
                </a:lnTo>
                <a:lnTo>
                  <a:pt x="180" y="36"/>
                </a:lnTo>
                <a:lnTo>
                  <a:pt x="180" y="36"/>
                </a:lnTo>
                <a:lnTo>
                  <a:pt x="186" y="36"/>
                </a:lnTo>
                <a:lnTo>
                  <a:pt x="186" y="36"/>
                </a:lnTo>
                <a:lnTo>
                  <a:pt x="186" y="42"/>
                </a:lnTo>
                <a:lnTo>
                  <a:pt x="186" y="36"/>
                </a:lnTo>
                <a:lnTo>
                  <a:pt x="192" y="30"/>
                </a:lnTo>
                <a:lnTo>
                  <a:pt x="192" y="30"/>
                </a:lnTo>
                <a:lnTo>
                  <a:pt x="192" y="18"/>
                </a:lnTo>
                <a:lnTo>
                  <a:pt x="192" y="18"/>
                </a:lnTo>
                <a:lnTo>
                  <a:pt x="192" y="18"/>
                </a:lnTo>
                <a:lnTo>
                  <a:pt x="198" y="18"/>
                </a:lnTo>
                <a:lnTo>
                  <a:pt x="198" y="18"/>
                </a:lnTo>
                <a:lnTo>
                  <a:pt x="198" y="18"/>
                </a:lnTo>
                <a:lnTo>
                  <a:pt x="198" y="18"/>
                </a:lnTo>
                <a:lnTo>
                  <a:pt x="198" y="24"/>
                </a:lnTo>
                <a:lnTo>
                  <a:pt x="198" y="24"/>
                </a:lnTo>
                <a:lnTo>
                  <a:pt x="198" y="24"/>
                </a:lnTo>
                <a:lnTo>
                  <a:pt x="198" y="24"/>
                </a:lnTo>
                <a:lnTo>
                  <a:pt x="204" y="24"/>
                </a:lnTo>
                <a:lnTo>
                  <a:pt x="204" y="24"/>
                </a:lnTo>
                <a:lnTo>
                  <a:pt x="204" y="24"/>
                </a:lnTo>
                <a:lnTo>
                  <a:pt x="198" y="30"/>
                </a:lnTo>
                <a:lnTo>
                  <a:pt x="192" y="36"/>
                </a:lnTo>
                <a:lnTo>
                  <a:pt x="192" y="42"/>
                </a:lnTo>
                <a:lnTo>
                  <a:pt x="192" y="54"/>
                </a:lnTo>
                <a:lnTo>
                  <a:pt x="192" y="54"/>
                </a:lnTo>
                <a:lnTo>
                  <a:pt x="192" y="60"/>
                </a:lnTo>
                <a:lnTo>
                  <a:pt x="198" y="48"/>
                </a:lnTo>
                <a:lnTo>
                  <a:pt x="198" y="48"/>
                </a:lnTo>
                <a:lnTo>
                  <a:pt x="198" y="48"/>
                </a:lnTo>
                <a:lnTo>
                  <a:pt x="204" y="54"/>
                </a:lnTo>
                <a:lnTo>
                  <a:pt x="198" y="54"/>
                </a:lnTo>
                <a:lnTo>
                  <a:pt x="198" y="60"/>
                </a:lnTo>
                <a:lnTo>
                  <a:pt x="198" y="72"/>
                </a:lnTo>
                <a:lnTo>
                  <a:pt x="198" y="72"/>
                </a:lnTo>
                <a:lnTo>
                  <a:pt x="192" y="78"/>
                </a:lnTo>
                <a:lnTo>
                  <a:pt x="192" y="78"/>
                </a:lnTo>
                <a:lnTo>
                  <a:pt x="192" y="78"/>
                </a:lnTo>
                <a:lnTo>
                  <a:pt x="204" y="90"/>
                </a:lnTo>
                <a:lnTo>
                  <a:pt x="204" y="90"/>
                </a:lnTo>
                <a:lnTo>
                  <a:pt x="204" y="90"/>
                </a:lnTo>
                <a:lnTo>
                  <a:pt x="198" y="90"/>
                </a:lnTo>
                <a:lnTo>
                  <a:pt x="198" y="96"/>
                </a:lnTo>
                <a:lnTo>
                  <a:pt x="198" y="96"/>
                </a:lnTo>
                <a:lnTo>
                  <a:pt x="198" y="96"/>
                </a:lnTo>
                <a:lnTo>
                  <a:pt x="198" y="96"/>
                </a:lnTo>
                <a:lnTo>
                  <a:pt x="204" y="96"/>
                </a:lnTo>
                <a:lnTo>
                  <a:pt x="198" y="102"/>
                </a:lnTo>
                <a:lnTo>
                  <a:pt x="198" y="102"/>
                </a:lnTo>
                <a:lnTo>
                  <a:pt x="198" y="102"/>
                </a:lnTo>
                <a:lnTo>
                  <a:pt x="204" y="114"/>
                </a:lnTo>
                <a:lnTo>
                  <a:pt x="204" y="114"/>
                </a:lnTo>
                <a:lnTo>
                  <a:pt x="204" y="108"/>
                </a:lnTo>
                <a:lnTo>
                  <a:pt x="204" y="108"/>
                </a:lnTo>
                <a:lnTo>
                  <a:pt x="210" y="114"/>
                </a:lnTo>
                <a:lnTo>
                  <a:pt x="216" y="114"/>
                </a:lnTo>
                <a:lnTo>
                  <a:pt x="216" y="114"/>
                </a:lnTo>
                <a:lnTo>
                  <a:pt x="216" y="114"/>
                </a:lnTo>
                <a:lnTo>
                  <a:pt x="216" y="114"/>
                </a:lnTo>
                <a:lnTo>
                  <a:pt x="216" y="108"/>
                </a:lnTo>
                <a:lnTo>
                  <a:pt x="216" y="108"/>
                </a:lnTo>
                <a:lnTo>
                  <a:pt x="216" y="108"/>
                </a:lnTo>
                <a:lnTo>
                  <a:pt x="216" y="108"/>
                </a:lnTo>
                <a:lnTo>
                  <a:pt x="216" y="114"/>
                </a:lnTo>
                <a:lnTo>
                  <a:pt x="222" y="114"/>
                </a:lnTo>
                <a:lnTo>
                  <a:pt x="222" y="114"/>
                </a:lnTo>
                <a:lnTo>
                  <a:pt x="222" y="114"/>
                </a:lnTo>
                <a:lnTo>
                  <a:pt x="228" y="114"/>
                </a:lnTo>
                <a:lnTo>
                  <a:pt x="228" y="114"/>
                </a:lnTo>
                <a:lnTo>
                  <a:pt x="222" y="120"/>
                </a:lnTo>
                <a:lnTo>
                  <a:pt x="222" y="120"/>
                </a:lnTo>
                <a:lnTo>
                  <a:pt x="222" y="120"/>
                </a:lnTo>
                <a:lnTo>
                  <a:pt x="222" y="126"/>
                </a:lnTo>
                <a:lnTo>
                  <a:pt x="228" y="126"/>
                </a:lnTo>
                <a:lnTo>
                  <a:pt x="228" y="120"/>
                </a:lnTo>
                <a:lnTo>
                  <a:pt x="228" y="126"/>
                </a:lnTo>
                <a:lnTo>
                  <a:pt x="228" y="126"/>
                </a:lnTo>
                <a:lnTo>
                  <a:pt x="228" y="132"/>
                </a:lnTo>
                <a:lnTo>
                  <a:pt x="228" y="132"/>
                </a:lnTo>
                <a:lnTo>
                  <a:pt x="228" y="138"/>
                </a:lnTo>
                <a:lnTo>
                  <a:pt x="234" y="138"/>
                </a:lnTo>
                <a:lnTo>
                  <a:pt x="234" y="138"/>
                </a:lnTo>
                <a:lnTo>
                  <a:pt x="240" y="138"/>
                </a:lnTo>
                <a:lnTo>
                  <a:pt x="240" y="138"/>
                </a:lnTo>
                <a:lnTo>
                  <a:pt x="240" y="132"/>
                </a:lnTo>
                <a:lnTo>
                  <a:pt x="252" y="126"/>
                </a:lnTo>
                <a:lnTo>
                  <a:pt x="258" y="126"/>
                </a:lnTo>
                <a:lnTo>
                  <a:pt x="258" y="126"/>
                </a:lnTo>
                <a:lnTo>
                  <a:pt x="258" y="126"/>
                </a:lnTo>
                <a:lnTo>
                  <a:pt x="258" y="108"/>
                </a:lnTo>
                <a:lnTo>
                  <a:pt x="258" y="108"/>
                </a:lnTo>
                <a:lnTo>
                  <a:pt x="264" y="108"/>
                </a:lnTo>
                <a:lnTo>
                  <a:pt x="264" y="108"/>
                </a:lnTo>
                <a:lnTo>
                  <a:pt x="264" y="90"/>
                </a:lnTo>
                <a:lnTo>
                  <a:pt x="270" y="90"/>
                </a:lnTo>
                <a:lnTo>
                  <a:pt x="270" y="90"/>
                </a:lnTo>
                <a:lnTo>
                  <a:pt x="264" y="114"/>
                </a:lnTo>
                <a:lnTo>
                  <a:pt x="264" y="126"/>
                </a:lnTo>
                <a:lnTo>
                  <a:pt x="264" y="132"/>
                </a:lnTo>
                <a:lnTo>
                  <a:pt x="264" y="138"/>
                </a:lnTo>
                <a:lnTo>
                  <a:pt x="264" y="138"/>
                </a:lnTo>
                <a:lnTo>
                  <a:pt x="264" y="132"/>
                </a:lnTo>
                <a:lnTo>
                  <a:pt x="270" y="126"/>
                </a:lnTo>
                <a:lnTo>
                  <a:pt x="270" y="96"/>
                </a:lnTo>
                <a:lnTo>
                  <a:pt x="270" y="90"/>
                </a:lnTo>
                <a:lnTo>
                  <a:pt x="270" y="90"/>
                </a:lnTo>
                <a:lnTo>
                  <a:pt x="234" y="96"/>
                </a:lnTo>
                <a:lnTo>
                  <a:pt x="234" y="96"/>
                </a:lnTo>
                <a:lnTo>
                  <a:pt x="210" y="0"/>
                </a:lnTo>
                <a:lnTo>
                  <a:pt x="210" y="0"/>
                </a:lnTo>
                <a:lnTo>
                  <a:pt x="0" y="42"/>
                </a:lnTo>
                <a:lnTo>
                  <a:pt x="0" y="42"/>
                </a:lnTo>
                <a:lnTo>
                  <a:pt x="6" y="78"/>
                </a:lnTo>
                <a:lnTo>
                  <a:pt x="6" y="78"/>
                </a:lnTo>
                <a:lnTo>
                  <a:pt x="24" y="60"/>
                </a:lnTo>
                <a:lnTo>
                  <a:pt x="24" y="60"/>
                </a:lnTo>
                <a:lnTo>
                  <a:pt x="24" y="60"/>
                </a:lnTo>
                <a:lnTo>
                  <a:pt x="30" y="60"/>
                </a:lnTo>
                <a:lnTo>
                  <a:pt x="36" y="54"/>
                </a:lnTo>
                <a:lnTo>
                  <a:pt x="42" y="48"/>
                </a:lnTo>
                <a:lnTo>
                  <a:pt x="42" y="48"/>
                </a:lnTo>
                <a:lnTo>
                  <a:pt x="42" y="48"/>
                </a:lnTo>
                <a:lnTo>
                  <a:pt x="54" y="48"/>
                </a:lnTo>
                <a:lnTo>
                  <a:pt x="60" y="48"/>
                </a:lnTo>
                <a:lnTo>
                  <a:pt x="66" y="36"/>
                </a:lnTo>
                <a:lnTo>
                  <a:pt x="66" y="36"/>
                </a:lnTo>
                <a:lnTo>
                  <a:pt x="78" y="36"/>
                </a:lnTo>
                <a:lnTo>
                  <a:pt x="84" y="36"/>
                </a:lnTo>
                <a:lnTo>
                  <a:pt x="90" y="36"/>
                </a:lnTo>
                <a:lnTo>
                  <a:pt x="90" y="36"/>
                </a:lnTo>
                <a:lnTo>
                  <a:pt x="96" y="36"/>
                </a:lnTo>
                <a:lnTo>
                  <a:pt x="96" y="36"/>
                </a:lnTo>
                <a:lnTo>
                  <a:pt x="96" y="42"/>
                </a:lnTo>
                <a:lnTo>
                  <a:pt x="96" y="42"/>
                </a:lnTo>
                <a:lnTo>
                  <a:pt x="108" y="48"/>
                </a:lnTo>
                <a:lnTo>
                  <a:pt x="108" y="60"/>
                </a:lnTo>
                <a:lnTo>
                  <a:pt x="102" y="60"/>
                </a:lnTo>
                <a:lnTo>
                  <a:pt x="108" y="54"/>
                </a:lnTo>
                <a:lnTo>
                  <a:pt x="120" y="54"/>
                </a:lnTo>
                <a:lnTo>
                  <a:pt x="120" y="60"/>
                </a:lnTo>
                <a:lnTo>
                  <a:pt x="120" y="60"/>
                </a:lnTo>
                <a:lnTo>
                  <a:pt x="120" y="66"/>
                </a:lnTo>
                <a:lnTo>
                  <a:pt x="120" y="72"/>
                </a:lnTo>
                <a:lnTo>
                  <a:pt x="138" y="72"/>
                </a:lnTo>
                <a:lnTo>
                  <a:pt x="138" y="72"/>
                </a:lnTo>
                <a:lnTo>
                  <a:pt x="144" y="78"/>
                </a:lnTo>
                <a:lnTo>
                  <a:pt x="144" y="78"/>
                </a:lnTo>
                <a:lnTo>
                  <a:pt x="150" y="72"/>
                </a:lnTo>
                <a:lnTo>
                  <a:pt x="150" y="72"/>
                </a:lnTo>
                <a:lnTo>
                  <a:pt x="156" y="78"/>
                </a:lnTo>
                <a:close/>
              </a:path>
            </a:pathLst>
          </a:custGeom>
          <a:solidFill>
            <a:schemeClr val="bg1"/>
          </a:solidFill>
          <a:ln w="1270">
            <a:noFill/>
            <a:prstDash val="solid"/>
            <a:round/>
            <a:headEnd/>
            <a:tailEnd/>
          </a:ln>
        </p:spPr>
        <p:txBody>
          <a:bodyPr/>
          <a:lstStyle/>
          <a:p>
            <a:endParaRPr lang="en-US"/>
          </a:p>
        </p:txBody>
      </p:sp>
      <p:sp>
        <p:nvSpPr>
          <p:cNvPr id="3" name="TextBox 2">
            <a:extLst>
              <a:ext uri="{FF2B5EF4-FFF2-40B4-BE49-F238E27FC236}">
                <a16:creationId xmlns:a16="http://schemas.microsoft.com/office/drawing/2014/main" id="{CD0CEB05-8EE9-AD4E-B58D-71D8B7E5CE27}"/>
              </a:ext>
            </a:extLst>
          </p:cNvPr>
          <p:cNvSpPr txBox="1"/>
          <p:nvPr/>
        </p:nvSpPr>
        <p:spPr>
          <a:xfrm>
            <a:off x="97903" y="5150626"/>
            <a:ext cx="7458595" cy="246221"/>
          </a:xfrm>
          <a:prstGeom prst="rect">
            <a:avLst/>
          </a:prstGeom>
          <a:noFill/>
        </p:spPr>
        <p:txBody>
          <a:bodyPr wrap="square" rtlCol="0">
            <a:spAutoFit/>
          </a:bodyPr>
          <a:lstStyle/>
          <a:p>
            <a:r>
              <a:rPr lang="en-US" sz="1000" i="1" dirty="0">
                <a:solidFill>
                  <a:srgbClr val="7F7F7F"/>
                </a:solidFill>
              </a:rPr>
              <a:t>Note: Savings are from sales tax portion of the law only</a:t>
            </a:r>
          </a:p>
        </p:txBody>
      </p:sp>
    </p:spTree>
    <p:extLst>
      <p:ext uri="{BB962C8B-B14F-4D97-AF65-F5344CB8AC3E}">
        <p14:creationId xmlns:p14="http://schemas.microsoft.com/office/powerpoint/2010/main" val="4167364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60">
            <a:extLst>
              <a:ext uri="{FF2B5EF4-FFF2-40B4-BE49-F238E27FC236}">
                <a16:creationId xmlns:a16="http://schemas.microsoft.com/office/drawing/2014/main" id="{61D8FA5E-E8FE-1BA6-F21C-7F61856EE7E9}"/>
              </a:ext>
            </a:extLst>
          </p:cNvPr>
          <p:cNvSpPr>
            <a:spLocks noChangeAspect="1"/>
          </p:cNvSpPr>
          <p:nvPr/>
        </p:nvSpPr>
        <p:spPr bwMode="auto">
          <a:xfrm>
            <a:off x="7065120" y="112199"/>
            <a:ext cx="510929" cy="855102"/>
          </a:xfrm>
          <a:custGeom>
            <a:avLst/>
            <a:gdLst/>
            <a:ahLst/>
            <a:cxnLst>
              <a:cxn ang="0">
                <a:pos x="180" y="408"/>
              </a:cxn>
              <a:cxn ang="0">
                <a:pos x="198" y="408"/>
              </a:cxn>
              <a:cxn ang="0">
                <a:pos x="192" y="390"/>
              </a:cxn>
              <a:cxn ang="0">
                <a:pos x="216" y="378"/>
              </a:cxn>
              <a:cxn ang="0">
                <a:pos x="210" y="372"/>
              </a:cxn>
              <a:cxn ang="0">
                <a:pos x="216" y="360"/>
              </a:cxn>
              <a:cxn ang="0">
                <a:pos x="216" y="348"/>
              </a:cxn>
              <a:cxn ang="0">
                <a:pos x="222" y="336"/>
              </a:cxn>
              <a:cxn ang="0">
                <a:pos x="228" y="318"/>
              </a:cxn>
              <a:cxn ang="0">
                <a:pos x="240" y="288"/>
              </a:cxn>
              <a:cxn ang="0">
                <a:pos x="240" y="258"/>
              </a:cxn>
              <a:cxn ang="0">
                <a:pos x="234" y="240"/>
              </a:cxn>
              <a:cxn ang="0">
                <a:pos x="222" y="54"/>
              </a:cxn>
              <a:cxn ang="0">
                <a:pos x="210" y="42"/>
              </a:cxn>
              <a:cxn ang="0">
                <a:pos x="210" y="30"/>
              </a:cxn>
              <a:cxn ang="0">
                <a:pos x="198" y="6"/>
              </a:cxn>
              <a:cxn ang="0">
                <a:pos x="42" y="12"/>
              </a:cxn>
              <a:cxn ang="0">
                <a:pos x="54" y="24"/>
              </a:cxn>
              <a:cxn ang="0">
                <a:pos x="54" y="30"/>
              </a:cxn>
              <a:cxn ang="0">
                <a:pos x="72" y="36"/>
              </a:cxn>
              <a:cxn ang="0">
                <a:pos x="66" y="66"/>
              </a:cxn>
              <a:cxn ang="0">
                <a:pos x="60" y="72"/>
              </a:cxn>
              <a:cxn ang="0">
                <a:pos x="48" y="84"/>
              </a:cxn>
              <a:cxn ang="0">
                <a:pos x="24" y="96"/>
              </a:cxn>
              <a:cxn ang="0">
                <a:pos x="30" y="126"/>
              </a:cxn>
              <a:cxn ang="0">
                <a:pos x="24" y="144"/>
              </a:cxn>
              <a:cxn ang="0">
                <a:pos x="6" y="156"/>
              </a:cxn>
              <a:cxn ang="0">
                <a:pos x="12" y="168"/>
              </a:cxn>
              <a:cxn ang="0">
                <a:pos x="6" y="174"/>
              </a:cxn>
              <a:cxn ang="0">
                <a:pos x="0" y="186"/>
              </a:cxn>
              <a:cxn ang="0">
                <a:pos x="42" y="252"/>
              </a:cxn>
              <a:cxn ang="0">
                <a:pos x="66" y="288"/>
              </a:cxn>
              <a:cxn ang="0">
                <a:pos x="90" y="288"/>
              </a:cxn>
              <a:cxn ang="0">
                <a:pos x="84" y="318"/>
              </a:cxn>
              <a:cxn ang="0">
                <a:pos x="78" y="336"/>
              </a:cxn>
              <a:cxn ang="0">
                <a:pos x="102" y="354"/>
              </a:cxn>
              <a:cxn ang="0">
                <a:pos x="102" y="360"/>
              </a:cxn>
              <a:cxn ang="0">
                <a:pos x="120" y="366"/>
              </a:cxn>
              <a:cxn ang="0">
                <a:pos x="132" y="372"/>
              </a:cxn>
              <a:cxn ang="0">
                <a:pos x="138" y="396"/>
              </a:cxn>
              <a:cxn ang="0">
                <a:pos x="132" y="408"/>
              </a:cxn>
              <a:cxn ang="0">
                <a:pos x="138" y="414"/>
              </a:cxn>
              <a:cxn ang="0">
                <a:pos x="144" y="426"/>
              </a:cxn>
              <a:cxn ang="0">
                <a:pos x="144" y="420"/>
              </a:cxn>
              <a:cxn ang="0">
                <a:pos x="150" y="420"/>
              </a:cxn>
              <a:cxn ang="0">
                <a:pos x="156" y="414"/>
              </a:cxn>
            </a:cxnLst>
            <a:rect l="0" t="0" r="r" b="b"/>
            <a:pathLst>
              <a:path w="240" h="426">
                <a:moveTo>
                  <a:pt x="162" y="408"/>
                </a:moveTo>
                <a:lnTo>
                  <a:pt x="174" y="408"/>
                </a:lnTo>
                <a:lnTo>
                  <a:pt x="180" y="408"/>
                </a:lnTo>
                <a:lnTo>
                  <a:pt x="192" y="414"/>
                </a:lnTo>
                <a:lnTo>
                  <a:pt x="198" y="414"/>
                </a:lnTo>
                <a:lnTo>
                  <a:pt x="198" y="408"/>
                </a:lnTo>
                <a:lnTo>
                  <a:pt x="198" y="408"/>
                </a:lnTo>
                <a:lnTo>
                  <a:pt x="192" y="402"/>
                </a:lnTo>
                <a:lnTo>
                  <a:pt x="192" y="390"/>
                </a:lnTo>
                <a:lnTo>
                  <a:pt x="204" y="384"/>
                </a:lnTo>
                <a:lnTo>
                  <a:pt x="216" y="384"/>
                </a:lnTo>
                <a:lnTo>
                  <a:pt x="216" y="378"/>
                </a:lnTo>
                <a:lnTo>
                  <a:pt x="216" y="378"/>
                </a:lnTo>
                <a:lnTo>
                  <a:pt x="210" y="372"/>
                </a:lnTo>
                <a:lnTo>
                  <a:pt x="210" y="372"/>
                </a:lnTo>
                <a:lnTo>
                  <a:pt x="216" y="366"/>
                </a:lnTo>
                <a:lnTo>
                  <a:pt x="216" y="366"/>
                </a:lnTo>
                <a:lnTo>
                  <a:pt x="216" y="360"/>
                </a:lnTo>
                <a:lnTo>
                  <a:pt x="216" y="360"/>
                </a:lnTo>
                <a:lnTo>
                  <a:pt x="216" y="354"/>
                </a:lnTo>
                <a:lnTo>
                  <a:pt x="216" y="348"/>
                </a:lnTo>
                <a:lnTo>
                  <a:pt x="216" y="342"/>
                </a:lnTo>
                <a:lnTo>
                  <a:pt x="222" y="342"/>
                </a:lnTo>
                <a:lnTo>
                  <a:pt x="222" y="336"/>
                </a:lnTo>
                <a:lnTo>
                  <a:pt x="222" y="324"/>
                </a:lnTo>
                <a:lnTo>
                  <a:pt x="222" y="324"/>
                </a:lnTo>
                <a:lnTo>
                  <a:pt x="228" y="318"/>
                </a:lnTo>
                <a:lnTo>
                  <a:pt x="234" y="300"/>
                </a:lnTo>
                <a:lnTo>
                  <a:pt x="240" y="294"/>
                </a:lnTo>
                <a:lnTo>
                  <a:pt x="240" y="288"/>
                </a:lnTo>
                <a:lnTo>
                  <a:pt x="240" y="282"/>
                </a:lnTo>
                <a:lnTo>
                  <a:pt x="240" y="270"/>
                </a:lnTo>
                <a:lnTo>
                  <a:pt x="240" y="258"/>
                </a:lnTo>
                <a:lnTo>
                  <a:pt x="234" y="258"/>
                </a:lnTo>
                <a:lnTo>
                  <a:pt x="234" y="252"/>
                </a:lnTo>
                <a:lnTo>
                  <a:pt x="234" y="240"/>
                </a:lnTo>
                <a:lnTo>
                  <a:pt x="234" y="240"/>
                </a:lnTo>
                <a:lnTo>
                  <a:pt x="234" y="234"/>
                </a:lnTo>
                <a:lnTo>
                  <a:pt x="222" y="54"/>
                </a:lnTo>
                <a:lnTo>
                  <a:pt x="222" y="54"/>
                </a:lnTo>
                <a:lnTo>
                  <a:pt x="216" y="54"/>
                </a:lnTo>
                <a:lnTo>
                  <a:pt x="210" y="42"/>
                </a:lnTo>
                <a:lnTo>
                  <a:pt x="210" y="36"/>
                </a:lnTo>
                <a:lnTo>
                  <a:pt x="210" y="30"/>
                </a:lnTo>
                <a:lnTo>
                  <a:pt x="210" y="30"/>
                </a:lnTo>
                <a:lnTo>
                  <a:pt x="198" y="24"/>
                </a:lnTo>
                <a:lnTo>
                  <a:pt x="198" y="12"/>
                </a:lnTo>
                <a:lnTo>
                  <a:pt x="198" y="6"/>
                </a:lnTo>
                <a:lnTo>
                  <a:pt x="198" y="0"/>
                </a:lnTo>
                <a:lnTo>
                  <a:pt x="198" y="0"/>
                </a:lnTo>
                <a:lnTo>
                  <a:pt x="42" y="12"/>
                </a:lnTo>
                <a:lnTo>
                  <a:pt x="42" y="12"/>
                </a:lnTo>
                <a:lnTo>
                  <a:pt x="48" y="12"/>
                </a:lnTo>
                <a:lnTo>
                  <a:pt x="54" y="24"/>
                </a:lnTo>
                <a:lnTo>
                  <a:pt x="54" y="24"/>
                </a:lnTo>
                <a:lnTo>
                  <a:pt x="54" y="30"/>
                </a:lnTo>
                <a:lnTo>
                  <a:pt x="54" y="30"/>
                </a:lnTo>
                <a:lnTo>
                  <a:pt x="60" y="30"/>
                </a:lnTo>
                <a:lnTo>
                  <a:pt x="66" y="36"/>
                </a:lnTo>
                <a:lnTo>
                  <a:pt x="72" y="36"/>
                </a:lnTo>
                <a:lnTo>
                  <a:pt x="72" y="48"/>
                </a:lnTo>
                <a:lnTo>
                  <a:pt x="72" y="54"/>
                </a:lnTo>
                <a:lnTo>
                  <a:pt x="66" y="66"/>
                </a:lnTo>
                <a:lnTo>
                  <a:pt x="66" y="66"/>
                </a:lnTo>
                <a:lnTo>
                  <a:pt x="60" y="66"/>
                </a:lnTo>
                <a:lnTo>
                  <a:pt x="60" y="72"/>
                </a:lnTo>
                <a:lnTo>
                  <a:pt x="60" y="78"/>
                </a:lnTo>
                <a:lnTo>
                  <a:pt x="60" y="84"/>
                </a:lnTo>
                <a:lnTo>
                  <a:pt x="48" y="84"/>
                </a:lnTo>
                <a:lnTo>
                  <a:pt x="48" y="90"/>
                </a:lnTo>
                <a:lnTo>
                  <a:pt x="36" y="90"/>
                </a:lnTo>
                <a:lnTo>
                  <a:pt x="24" y="96"/>
                </a:lnTo>
                <a:lnTo>
                  <a:pt x="24" y="108"/>
                </a:lnTo>
                <a:lnTo>
                  <a:pt x="24" y="114"/>
                </a:lnTo>
                <a:lnTo>
                  <a:pt x="30" y="126"/>
                </a:lnTo>
                <a:lnTo>
                  <a:pt x="30" y="132"/>
                </a:lnTo>
                <a:lnTo>
                  <a:pt x="24" y="138"/>
                </a:lnTo>
                <a:lnTo>
                  <a:pt x="24" y="144"/>
                </a:lnTo>
                <a:lnTo>
                  <a:pt x="24" y="150"/>
                </a:lnTo>
                <a:lnTo>
                  <a:pt x="18" y="156"/>
                </a:lnTo>
                <a:lnTo>
                  <a:pt x="6" y="156"/>
                </a:lnTo>
                <a:lnTo>
                  <a:pt x="6" y="168"/>
                </a:lnTo>
                <a:lnTo>
                  <a:pt x="12" y="168"/>
                </a:lnTo>
                <a:lnTo>
                  <a:pt x="12" y="168"/>
                </a:lnTo>
                <a:lnTo>
                  <a:pt x="12" y="168"/>
                </a:lnTo>
                <a:lnTo>
                  <a:pt x="6" y="174"/>
                </a:lnTo>
                <a:lnTo>
                  <a:pt x="6" y="174"/>
                </a:lnTo>
                <a:lnTo>
                  <a:pt x="6" y="174"/>
                </a:lnTo>
                <a:lnTo>
                  <a:pt x="6" y="180"/>
                </a:lnTo>
                <a:lnTo>
                  <a:pt x="0" y="186"/>
                </a:lnTo>
                <a:lnTo>
                  <a:pt x="0" y="204"/>
                </a:lnTo>
                <a:lnTo>
                  <a:pt x="18" y="234"/>
                </a:lnTo>
                <a:lnTo>
                  <a:pt x="42" y="252"/>
                </a:lnTo>
                <a:lnTo>
                  <a:pt x="54" y="258"/>
                </a:lnTo>
                <a:lnTo>
                  <a:pt x="54" y="288"/>
                </a:lnTo>
                <a:lnTo>
                  <a:pt x="66" y="288"/>
                </a:lnTo>
                <a:lnTo>
                  <a:pt x="66" y="276"/>
                </a:lnTo>
                <a:lnTo>
                  <a:pt x="78" y="282"/>
                </a:lnTo>
                <a:lnTo>
                  <a:pt x="90" y="288"/>
                </a:lnTo>
                <a:lnTo>
                  <a:pt x="90" y="294"/>
                </a:lnTo>
                <a:lnTo>
                  <a:pt x="84" y="306"/>
                </a:lnTo>
                <a:lnTo>
                  <a:pt x="84" y="318"/>
                </a:lnTo>
                <a:lnTo>
                  <a:pt x="78" y="324"/>
                </a:lnTo>
                <a:lnTo>
                  <a:pt x="78" y="324"/>
                </a:lnTo>
                <a:lnTo>
                  <a:pt x="78" y="336"/>
                </a:lnTo>
                <a:lnTo>
                  <a:pt x="84" y="348"/>
                </a:lnTo>
                <a:lnTo>
                  <a:pt x="102" y="354"/>
                </a:lnTo>
                <a:lnTo>
                  <a:pt x="102" y="354"/>
                </a:lnTo>
                <a:lnTo>
                  <a:pt x="102" y="354"/>
                </a:lnTo>
                <a:lnTo>
                  <a:pt x="102" y="360"/>
                </a:lnTo>
                <a:lnTo>
                  <a:pt x="102" y="360"/>
                </a:lnTo>
                <a:lnTo>
                  <a:pt x="114" y="360"/>
                </a:lnTo>
                <a:lnTo>
                  <a:pt x="114" y="360"/>
                </a:lnTo>
                <a:lnTo>
                  <a:pt x="120" y="366"/>
                </a:lnTo>
                <a:lnTo>
                  <a:pt x="120" y="366"/>
                </a:lnTo>
                <a:lnTo>
                  <a:pt x="132" y="372"/>
                </a:lnTo>
                <a:lnTo>
                  <a:pt x="132" y="372"/>
                </a:lnTo>
                <a:lnTo>
                  <a:pt x="132" y="384"/>
                </a:lnTo>
                <a:lnTo>
                  <a:pt x="132" y="384"/>
                </a:lnTo>
                <a:lnTo>
                  <a:pt x="138" y="396"/>
                </a:lnTo>
                <a:lnTo>
                  <a:pt x="138" y="396"/>
                </a:lnTo>
                <a:lnTo>
                  <a:pt x="132" y="402"/>
                </a:lnTo>
                <a:lnTo>
                  <a:pt x="132" y="408"/>
                </a:lnTo>
                <a:lnTo>
                  <a:pt x="132" y="408"/>
                </a:lnTo>
                <a:lnTo>
                  <a:pt x="138" y="414"/>
                </a:lnTo>
                <a:lnTo>
                  <a:pt x="138" y="414"/>
                </a:lnTo>
                <a:lnTo>
                  <a:pt x="144" y="420"/>
                </a:lnTo>
                <a:lnTo>
                  <a:pt x="144" y="420"/>
                </a:lnTo>
                <a:lnTo>
                  <a:pt x="144" y="426"/>
                </a:lnTo>
                <a:lnTo>
                  <a:pt x="144" y="426"/>
                </a:lnTo>
                <a:lnTo>
                  <a:pt x="144" y="420"/>
                </a:lnTo>
                <a:lnTo>
                  <a:pt x="144" y="420"/>
                </a:lnTo>
                <a:lnTo>
                  <a:pt x="144" y="414"/>
                </a:lnTo>
                <a:lnTo>
                  <a:pt x="150" y="414"/>
                </a:lnTo>
                <a:lnTo>
                  <a:pt x="150" y="420"/>
                </a:lnTo>
                <a:lnTo>
                  <a:pt x="150" y="420"/>
                </a:lnTo>
                <a:lnTo>
                  <a:pt x="150" y="420"/>
                </a:lnTo>
                <a:lnTo>
                  <a:pt x="156" y="414"/>
                </a:lnTo>
                <a:lnTo>
                  <a:pt x="162" y="408"/>
                </a:lnTo>
                <a:close/>
              </a:path>
            </a:pathLst>
          </a:custGeom>
          <a:solidFill>
            <a:schemeClr val="bg1"/>
          </a:solidFill>
          <a:ln w="1270">
            <a:noFill/>
            <a:prstDash val="solid"/>
            <a:round/>
            <a:headEnd/>
            <a:tailEnd/>
          </a:ln>
        </p:spPr>
        <p:txBody>
          <a:bodyPr/>
          <a:lstStyle/>
          <a:p>
            <a:endParaRPr lang="en-US"/>
          </a:p>
        </p:txBody>
      </p:sp>
      <p:sp>
        <p:nvSpPr>
          <p:cNvPr id="3" name="TextBox 2">
            <a:extLst>
              <a:ext uri="{FF2B5EF4-FFF2-40B4-BE49-F238E27FC236}">
                <a16:creationId xmlns:a16="http://schemas.microsoft.com/office/drawing/2014/main" id="{11036FA8-131E-0CF0-640C-4CA54F270CB5}"/>
              </a:ext>
            </a:extLst>
          </p:cNvPr>
          <p:cNvSpPr txBox="1"/>
          <p:nvPr/>
        </p:nvSpPr>
        <p:spPr>
          <a:xfrm>
            <a:off x="196351" y="675981"/>
            <a:ext cx="7360148" cy="6988708"/>
          </a:xfrm>
          <a:prstGeom prst="rect">
            <a:avLst/>
          </a:prstGeom>
          <a:solidFill>
            <a:schemeClr val="bg1">
              <a:lumMod val="95000"/>
            </a:schemeClr>
          </a:solidFill>
          <a:ln w="12700">
            <a:solidFill>
              <a:srgbClr val="255D49"/>
            </a:solidFill>
            <a:prstDash val="dash"/>
          </a:ln>
        </p:spPr>
        <p:txBody>
          <a:bodyPr wrap="square" tIns="91440" bIns="91440" rtlCol="0">
            <a:spAutoFit/>
          </a:bodyPr>
          <a:lstStyle/>
          <a:p>
            <a:pPr algn="ctr">
              <a:spcBef>
                <a:spcPts val="600"/>
              </a:spcBef>
            </a:pPr>
            <a:r>
              <a:rPr lang="en-US" b="1" dirty="0">
                <a:solidFill>
                  <a:srgbClr val="222A35"/>
                </a:solidFill>
                <a:latin typeface="+mj-lt"/>
                <a:ea typeface="Cambria" panose="02040503050406030204" pitchFamily="18" charset="0"/>
              </a:rPr>
              <a:t>Methodology</a:t>
            </a:r>
          </a:p>
          <a:p>
            <a:pPr>
              <a:lnSpc>
                <a:spcPct val="110000"/>
              </a:lnSpc>
            </a:pPr>
            <a:endParaRPr lang="en-US" sz="1200" dirty="0">
              <a:solidFill>
                <a:srgbClr val="222A35"/>
              </a:solidFill>
              <a:latin typeface="+mj-lt"/>
              <a:ea typeface="Cambria" panose="02040503050406030204" pitchFamily="18" charset="0"/>
            </a:endParaRPr>
          </a:p>
          <a:p>
            <a:pPr>
              <a:lnSpc>
                <a:spcPct val="110000"/>
              </a:lnSpc>
              <a:spcAft>
                <a:spcPts val="600"/>
              </a:spcAft>
            </a:pPr>
            <a:r>
              <a:rPr lang="en-US" sz="1200" dirty="0">
                <a:solidFill>
                  <a:srgbClr val="222A35"/>
                </a:solidFill>
                <a:latin typeface="+mj-lt"/>
                <a:ea typeface="Cambria" panose="02040503050406030204" pitchFamily="18" charset="0"/>
              </a:rPr>
              <a:t>To calculate the impact of the proposed law in Maryland to eliminate interchange fees on sales taxes, EPC used the National Retail Federation’s (NRF) </a:t>
            </a:r>
            <a:r>
              <a:rPr lang="en-US" sz="1200" dirty="0">
                <a:latin typeface="+mj-lt"/>
                <a:ea typeface="Cambria" panose="02040503050406030204" pitchFamily="18" charset="0"/>
              </a:rPr>
              <a:t>2024 list of top 100 </a:t>
            </a:r>
            <a:r>
              <a:rPr lang="en-US" sz="1200" dirty="0">
                <a:solidFill>
                  <a:srgbClr val="222A35"/>
                </a:solidFill>
                <a:latin typeface="+mj-lt"/>
                <a:ea typeface="Cambria" panose="02040503050406030204" pitchFamily="18" charset="0"/>
              </a:rPr>
              <a:t>retailers (</a:t>
            </a:r>
            <a:r>
              <a:rPr lang="en-US" sz="1200" dirty="0">
                <a:solidFill>
                  <a:srgbClr val="222A35"/>
                </a:solidFill>
                <a:latin typeface="+mj-lt"/>
                <a:ea typeface="Cambria" panose="02040503050406030204" pitchFamily="18" charset="0"/>
                <a:hlinkClick r:id="rId3"/>
              </a:rPr>
              <a:t>link</a:t>
            </a:r>
            <a:r>
              <a:rPr lang="en-US" sz="1200" dirty="0">
                <a:solidFill>
                  <a:srgbClr val="222A35"/>
                </a:solidFill>
                <a:latin typeface="+mj-lt"/>
                <a:ea typeface="Cambria" panose="02040503050406030204" pitchFamily="18" charset="0"/>
              </a:rPr>
              <a:t>). EPC narrowed the list to retailers with operations in Maryland and publicly available financial information on their domestic sales. For public companies on the NRF list, EPC estimated 2023 U.S. retail sales using financial data published in company 10-K reports. For private companies on the NRF list, EPC relied on NRF’s estimate of U.S. retail sales. EPC also relied on the published figures from the Maryland state budget for estimated 2025 sales tax collection. </a:t>
            </a:r>
          </a:p>
          <a:p>
            <a:pPr>
              <a:lnSpc>
                <a:spcPct val="110000"/>
              </a:lnSpc>
            </a:pPr>
            <a:r>
              <a:rPr lang="en-US" sz="1200" dirty="0">
                <a:solidFill>
                  <a:srgbClr val="222A35"/>
                </a:solidFill>
                <a:latin typeface="+mj-lt"/>
                <a:ea typeface="Cambria" panose="02040503050406030204" pitchFamily="18" charset="0"/>
              </a:rPr>
              <a:t>The interchange reduction per retailer estimate uses Maryland’s state sales tax rate and accounts for idiosyncrasies in Maryland’s sales tax law (e.g., a 0% sales tax rate on groceries and medication). Additionally, the calculation relies on data published by The Nilson Report and the Federal Reserve to estimate credit and debit interchange fees paid on sales taxes. The analysis assumes that the share of each company’s U.S. sales revenue generated in Maryland is proportional to the percentage of physical stores that reside within the state. For e-commerce retailers, EPC assumes that the share of each company’s U.S. sales revenue generated in Maryland is proportional to Maryland’s share of U.S. Gross Domestic Product (1.9%). </a:t>
            </a:r>
          </a:p>
          <a:p>
            <a:pPr>
              <a:lnSpc>
                <a:spcPct val="110000"/>
              </a:lnSpc>
            </a:pPr>
            <a:endParaRPr lang="en-US" sz="600" dirty="0">
              <a:solidFill>
                <a:srgbClr val="222A35"/>
              </a:solidFill>
              <a:latin typeface="+mj-lt"/>
              <a:ea typeface="Cambria" panose="02040503050406030204" pitchFamily="18" charset="0"/>
            </a:endParaRPr>
          </a:p>
          <a:p>
            <a:pPr>
              <a:lnSpc>
                <a:spcPct val="110000"/>
              </a:lnSpc>
            </a:pPr>
            <a:r>
              <a:rPr lang="en-US" sz="1200" dirty="0">
                <a:solidFill>
                  <a:srgbClr val="222A35"/>
                </a:solidFill>
                <a:latin typeface="+mj-lt"/>
                <a:ea typeface="Cambria" panose="02040503050406030204" pitchFamily="18" charset="0"/>
              </a:rPr>
              <a:t>For the gratuity-specific portion of the law, EPC relied on published data from the Maryland Office of the Comptroller on company income for food and beverage businesses in FY 2023, focusing on business subcategories that are most likely to accept tips. To calculate tip revenue within each subcategory, EPC modified Toast’s estimate of the average tip rate in Maryland to account for the nature of the restaurant (traditional vs. fast-casual vs. fast food).</a:t>
            </a:r>
          </a:p>
          <a:p>
            <a:pPr>
              <a:lnSpc>
                <a:spcPct val="110000"/>
              </a:lnSpc>
            </a:pPr>
            <a:endParaRPr lang="en-US" sz="1200" dirty="0">
              <a:solidFill>
                <a:srgbClr val="222A35"/>
              </a:solidFill>
              <a:latin typeface="+mj-lt"/>
              <a:ea typeface="Cambria" panose="02040503050406030204" pitchFamily="18" charset="0"/>
            </a:endParaRPr>
          </a:p>
          <a:p>
            <a:pPr>
              <a:spcAft>
                <a:spcPts val="600"/>
              </a:spcAft>
            </a:pPr>
            <a:r>
              <a:rPr lang="en-US" sz="1200" b="1" dirty="0">
                <a:latin typeface="+mj-lt"/>
                <a:ea typeface="Cambria" panose="02040503050406030204" pitchFamily="18" charset="0"/>
              </a:rPr>
              <a:t>Other sources used:</a:t>
            </a:r>
            <a:endParaRPr lang="en-US" sz="1200" dirty="0">
              <a:latin typeface="+mj-lt"/>
              <a:ea typeface="Cambria" panose="02040503050406030204" pitchFamily="18" charset="0"/>
            </a:endParaRPr>
          </a:p>
          <a:p>
            <a:pPr marL="171450" indent="-171450">
              <a:lnSpc>
                <a:spcPct val="110000"/>
              </a:lnSpc>
              <a:spcAft>
                <a:spcPts val="400"/>
              </a:spcAft>
              <a:buFont typeface="Arial" panose="020B0604020202020204" pitchFamily="34" charset="0"/>
              <a:buChar char="•"/>
            </a:pPr>
            <a:r>
              <a:rPr lang="en-US" sz="1200" dirty="0">
                <a:latin typeface="+mj-lt"/>
                <a:ea typeface="Cambria" panose="02040503050406030204" pitchFamily="18" charset="0"/>
              </a:rPr>
              <a:t>U.S. Small Business Administration (2024), “</a:t>
            </a:r>
            <a:r>
              <a:rPr lang="en-US" sz="1200" i="1" dirty="0">
                <a:latin typeface="+mj-lt"/>
                <a:ea typeface="Cambria" panose="02040503050406030204" pitchFamily="18" charset="0"/>
                <a:hlinkClick r:id="rId4">
                  <a:extLst>
                    <a:ext uri="{A12FA001-AC4F-418D-AE19-62706E023703}">
                      <ahyp:hlinkClr xmlns:ahyp="http://schemas.microsoft.com/office/drawing/2018/hyperlinkcolor" val="tx"/>
                    </a:ext>
                  </a:extLst>
                </a:hlinkClick>
              </a:rPr>
              <a:t>Maryland Small Business Profile</a:t>
            </a:r>
            <a:r>
              <a:rPr lang="en-US" sz="1200" dirty="0">
                <a:latin typeface="+mj-lt"/>
                <a:ea typeface="Cambria" panose="02040503050406030204" pitchFamily="18" charset="0"/>
              </a:rPr>
              <a:t>.”</a:t>
            </a:r>
          </a:p>
          <a:p>
            <a:pPr marL="171450" indent="-171450">
              <a:lnSpc>
                <a:spcPct val="110000"/>
              </a:lnSpc>
              <a:spcAft>
                <a:spcPts val="400"/>
              </a:spcAft>
              <a:buFont typeface="Arial" panose="020B0604020202020204" pitchFamily="34" charset="0"/>
              <a:buChar char="•"/>
            </a:pPr>
            <a:r>
              <a:rPr lang="en-US" sz="1200" dirty="0">
                <a:latin typeface="+mj-lt"/>
                <a:ea typeface="Cambria" panose="02040503050406030204" pitchFamily="18" charset="0"/>
              </a:rPr>
              <a:t>Federal Reserve Bank of Richmond (2014), “</a:t>
            </a:r>
            <a:r>
              <a:rPr lang="en-US" sz="1200" i="1" dirty="0">
                <a:latin typeface="+mj-lt"/>
                <a:ea typeface="Cambria" panose="02040503050406030204" pitchFamily="18" charset="0"/>
                <a:hlinkClick r:id="rId5">
                  <a:extLst>
                    <a:ext uri="{A12FA001-AC4F-418D-AE19-62706E023703}">
                      <ahyp:hlinkClr xmlns:ahyp="http://schemas.microsoft.com/office/drawing/2018/hyperlinkcolor" val="tx"/>
                    </a:ext>
                  </a:extLst>
                </a:hlinkClick>
              </a:rPr>
              <a:t>The Impact of the Durbin Amendment on Merchants: A Survey Study</a:t>
            </a:r>
            <a:r>
              <a:rPr lang="en-US" sz="1200" dirty="0">
                <a:latin typeface="+mj-lt"/>
                <a:ea typeface="Cambria" panose="02040503050406030204" pitchFamily="18" charset="0"/>
              </a:rPr>
              <a:t>.”</a:t>
            </a:r>
          </a:p>
          <a:p>
            <a:pPr marL="171450" indent="-171450">
              <a:lnSpc>
                <a:spcPct val="110000"/>
              </a:lnSpc>
              <a:spcAft>
                <a:spcPts val="400"/>
              </a:spcAft>
              <a:buFont typeface="Arial" panose="020B0604020202020204" pitchFamily="34" charset="0"/>
              <a:buChar char="•"/>
            </a:pPr>
            <a:r>
              <a:rPr lang="en-US" sz="1200" dirty="0">
                <a:latin typeface="+mj-lt"/>
                <a:ea typeface="Cambria" panose="02040503050406030204" pitchFamily="18" charset="0"/>
              </a:rPr>
              <a:t>Nilson Report (2024), “</a:t>
            </a:r>
            <a:r>
              <a:rPr lang="en-US" sz="1200" i="1" dirty="0">
                <a:latin typeface="+mj-lt"/>
                <a:ea typeface="Cambria" panose="02040503050406030204" pitchFamily="18" charset="0"/>
              </a:rPr>
              <a:t>Paper, Cards and Electronic Payments Made in 2023 with Projections for 2028</a:t>
            </a:r>
            <a:r>
              <a:rPr lang="en-US" sz="1200" dirty="0">
                <a:latin typeface="+mj-lt"/>
                <a:ea typeface="Cambria" panose="02040503050406030204" pitchFamily="18" charset="0"/>
              </a:rPr>
              <a:t>.”</a:t>
            </a:r>
          </a:p>
          <a:p>
            <a:pPr marL="171450" indent="-171450">
              <a:lnSpc>
                <a:spcPct val="110000"/>
              </a:lnSpc>
              <a:spcAft>
                <a:spcPts val="400"/>
              </a:spcAft>
              <a:buFont typeface="Arial" panose="020B0604020202020204" pitchFamily="34" charset="0"/>
              <a:buChar char="•"/>
            </a:pPr>
            <a:r>
              <a:rPr lang="en-US" sz="1200" dirty="0">
                <a:latin typeface="+mj-lt"/>
                <a:ea typeface="Cambria" panose="02040503050406030204" pitchFamily="18" charset="0"/>
              </a:rPr>
              <a:t>EPC (2023), “</a:t>
            </a:r>
            <a:r>
              <a:rPr lang="en-US" sz="1200" i="1" dirty="0">
                <a:latin typeface="+mj-lt"/>
                <a:ea typeface="Cambria" panose="02040503050406030204" pitchFamily="18" charset="0"/>
                <a:hlinkClick r:id="rId6">
                  <a:extLst>
                    <a:ext uri="{A12FA001-AC4F-418D-AE19-62706E023703}">
                      <ahyp:hlinkClr xmlns:ahyp="http://schemas.microsoft.com/office/drawing/2018/hyperlinkcolor" val="tx"/>
                    </a:ext>
                  </a:extLst>
                </a:hlinkClick>
              </a:rPr>
              <a:t>Out of Balance: How the Durbin Amendment Failed to Meet Its Promise</a:t>
            </a:r>
            <a:r>
              <a:rPr lang="en-US" sz="1200" dirty="0">
                <a:latin typeface="+mj-lt"/>
                <a:ea typeface="Cambria" panose="02040503050406030204" pitchFamily="18" charset="0"/>
              </a:rPr>
              <a:t>.”</a:t>
            </a:r>
          </a:p>
          <a:p>
            <a:pPr marL="171450" indent="-171450">
              <a:lnSpc>
                <a:spcPct val="110000"/>
              </a:lnSpc>
              <a:spcAft>
                <a:spcPts val="400"/>
              </a:spcAft>
              <a:buFont typeface="Arial" panose="020B0604020202020204" pitchFamily="34" charset="0"/>
              <a:buChar char="•"/>
            </a:pPr>
            <a:r>
              <a:rPr lang="en-US" sz="1200" dirty="0">
                <a:latin typeface="+mj-lt"/>
                <a:ea typeface="Cambria" panose="02040503050406030204" pitchFamily="18" charset="0"/>
              </a:rPr>
              <a:t>State of Maryland (2023), “</a:t>
            </a:r>
            <a:r>
              <a:rPr lang="en-US" sz="1200" i="1" dirty="0">
                <a:latin typeface="+mj-lt"/>
                <a:ea typeface="Cambria" panose="02040503050406030204" pitchFamily="18" charset="0"/>
                <a:hlinkClick r:id="rId7">
                  <a:extLst>
                    <a:ext uri="{A12FA001-AC4F-418D-AE19-62706E023703}">
                      <ahyp:hlinkClr xmlns:ahyp="http://schemas.microsoft.com/office/drawing/2018/hyperlinkcolor" val="tx"/>
                    </a:ext>
                  </a:extLst>
                </a:hlinkClick>
              </a:rPr>
              <a:t>Sales and Use Tax Tables</a:t>
            </a:r>
            <a:r>
              <a:rPr lang="en-US" sz="1200" i="1" dirty="0">
                <a:latin typeface="+mj-lt"/>
                <a:ea typeface="Cambria" panose="02040503050406030204" pitchFamily="18" charset="0"/>
              </a:rPr>
              <a:t>.</a:t>
            </a:r>
            <a:r>
              <a:rPr lang="en-US" sz="1200" dirty="0">
                <a:latin typeface="+mj-lt"/>
                <a:ea typeface="Cambria" panose="02040503050406030204" pitchFamily="18" charset="0"/>
              </a:rPr>
              <a:t>”</a:t>
            </a:r>
          </a:p>
          <a:p>
            <a:pPr marL="171450" indent="-171450">
              <a:lnSpc>
                <a:spcPct val="110000"/>
              </a:lnSpc>
              <a:spcAft>
                <a:spcPts val="400"/>
              </a:spcAft>
              <a:buFont typeface="Arial" panose="020B0604020202020204" pitchFamily="34" charset="0"/>
              <a:buChar char="•"/>
            </a:pPr>
            <a:r>
              <a:rPr lang="en-US" sz="1200" dirty="0">
                <a:latin typeface="+mj-lt"/>
                <a:ea typeface="Cambria" panose="02040503050406030204" pitchFamily="18" charset="0"/>
              </a:rPr>
              <a:t>Toast (2024), “</a:t>
            </a:r>
            <a:r>
              <a:rPr lang="en-US" sz="1200" i="1" dirty="0">
                <a:latin typeface="+mj-lt"/>
                <a:ea typeface="Cambria" panose="02040503050406030204" pitchFamily="18" charset="0"/>
                <a:hlinkClick r:id="rId8">
                  <a:extLst>
                    <a:ext uri="{A12FA001-AC4F-418D-AE19-62706E023703}">
                      <ahyp:hlinkClr xmlns:ahyp="http://schemas.microsoft.com/office/drawing/2018/hyperlinkcolor" val="tx"/>
                    </a:ext>
                  </a:extLst>
                </a:hlinkClick>
              </a:rPr>
              <a:t>Toast Restaurant Trends Report: The Cost of Going Out to Lunch</a:t>
            </a:r>
            <a:r>
              <a:rPr lang="en-US" sz="1200" dirty="0">
                <a:latin typeface="+mj-lt"/>
                <a:ea typeface="Cambria" panose="02040503050406030204" pitchFamily="18" charset="0"/>
              </a:rPr>
              <a:t>.”</a:t>
            </a:r>
          </a:p>
          <a:p>
            <a:pPr marL="171450" indent="-171450">
              <a:lnSpc>
                <a:spcPct val="110000"/>
              </a:lnSpc>
              <a:spcAft>
                <a:spcPts val="400"/>
              </a:spcAft>
              <a:buFont typeface="Arial" panose="020B0604020202020204" pitchFamily="34" charset="0"/>
              <a:buChar char="•"/>
            </a:pPr>
            <a:r>
              <a:rPr lang="en-US" sz="1200" dirty="0">
                <a:latin typeface="+mj-lt"/>
                <a:ea typeface="Cambria" panose="02040503050406030204" pitchFamily="18" charset="0"/>
              </a:rPr>
              <a:t>National Restaurant Association (2023), “</a:t>
            </a:r>
            <a:r>
              <a:rPr lang="en-US" sz="1200" i="1" dirty="0">
                <a:latin typeface="+mj-lt"/>
                <a:ea typeface="Cambria" panose="02040503050406030204" pitchFamily="18" charset="0"/>
                <a:hlinkClick r:id="rId9">
                  <a:extLst>
                    <a:ext uri="{A12FA001-AC4F-418D-AE19-62706E023703}">
                      <ahyp:hlinkClr xmlns:ahyp="http://schemas.microsoft.com/office/drawing/2018/hyperlinkcolor" val="tx"/>
                    </a:ext>
                  </a:extLst>
                </a:hlinkClick>
              </a:rPr>
              <a:t>Maryland Restaurant Industry Impact</a:t>
            </a:r>
            <a:r>
              <a:rPr lang="en-US" sz="1200" dirty="0">
                <a:latin typeface="+mj-lt"/>
                <a:ea typeface="Cambria" panose="02040503050406030204" pitchFamily="18" charset="0"/>
              </a:rPr>
              <a:t>.”</a:t>
            </a:r>
          </a:p>
        </p:txBody>
      </p:sp>
      <p:pic>
        <p:nvPicPr>
          <p:cNvPr id="6" name="Picture 5" descr="A close-up of a logo&#10;&#10;Description automatically generated">
            <a:extLst>
              <a:ext uri="{FF2B5EF4-FFF2-40B4-BE49-F238E27FC236}">
                <a16:creationId xmlns:a16="http://schemas.microsoft.com/office/drawing/2014/main" id="{E7510830-C2EB-8C8B-5C34-4ADC8D65561E}"/>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140525" y="9433545"/>
            <a:ext cx="1491351" cy="561596"/>
          </a:xfrm>
          <a:prstGeom prst="rect">
            <a:avLst/>
          </a:prstGeom>
        </p:spPr>
      </p:pic>
    </p:spTree>
    <p:extLst>
      <p:ext uri="{BB962C8B-B14F-4D97-AF65-F5344CB8AC3E}">
        <p14:creationId xmlns:p14="http://schemas.microsoft.com/office/powerpoint/2010/main" val="1085464174"/>
      </p:ext>
    </p:extLst>
  </p:cSld>
  <p:clrMapOvr>
    <a:masterClrMapping/>
  </p:clrMapOvr>
</p:sld>
</file>

<file path=ppt/theme/theme1.xml><?xml version="1.0" encoding="utf-8"?>
<a:theme xmlns:a="http://schemas.openxmlformats.org/drawingml/2006/main" name="Office Theme">
  <a:themeElements>
    <a:clrScheme name="BRT Immigration Reform">
      <a:dk1>
        <a:sysClr val="windowText" lastClr="000000"/>
      </a:dk1>
      <a:lt1>
        <a:sysClr val="window" lastClr="FFFFFF"/>
      </a:lt1>
      <a:dk2>
        <a:srgbClr val="44546A"/>
      </a:dk2>
      <a:lt2>
        <a:srgbClr val="E7E6E6"/>
      </a:lt2>
      <a:accent1>
        <a:srgbClr val="3C99A0"/>
      </a:accent1>
      <a:accent2>
        <a:srgbClr val="D67A38"/>
      </a:accent2>
      <a:accent3>
        <a:srgbClr val="34444F"/>
      </a:accent3>
      <a:accent4>
        <a:srgbClr val="E0352E"/>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20186</TotalTime>
  <Words>779</Words>
  <Application>Microsoft Office PowerPoint</Application>
  <PresentationFormat>Custom</PresentationFormat>
  <Paragraphs>41</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Cambria</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Mandy Ayers</dc:creator>
  <cp:lastModifiedBy>Elliot Danis</cp:lastModifiedBy>
  <cp:revision>2269</cp:revision>
  <cp:lastPrinted>2018-12-04T15:29:39Z</cp:lastPrinted>
  <dcterms:created xsi:type="dcterms:W3CDTF">2016-10-18T21:18:43Z</dcterms:created>
  <dcterms:modified xsi:type="dcterms:W3CDTF">2025-01-23T15:01:40Z</dcterms:modified>
</cp:coreProperties>
</file>